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handoutMasterIdLst>
    <p:handoutMasterId r:id="rId47"/>
  </p:handoutMasterIdLst>
  <p:sldIdLst>
    <p:sldId id="276" r:id="rId5"/>
    <p:sldId id="310" r:id="rId6"/>
    <p:sldId id="349" r:id="rId7"/>
    <p:sldId id="351" r:id="rId8"/>
    <p:sldId id="347" r:id="rId9"/>
    <p:sldId id="352" r:id="rId10"/>
    <p:sldId id="353" r:id="rId11"/>
    <p:sldId id="354" r:id="rId12"/>
    <p:sldId id="355" r:id="rId13"/>
    <p:sldId id="356" r:id="rId14"/>
    <p:sldId id="357" r:id="rId15"/>
    <p:sldId id="358" r:id="rId16"/>
    <p:sldId id="359" r:id="rId17"/>
    <p:sldId id="361" r:id="rId18"/>
    <p:sldId id="362" r:id="rId19"/>
    <p:sldId id="363" r:id="rId20"/>
    <p:sldId id="364" r:id="rId21"/>
    <p:sldId id="365" r:id="rId22"/>
    <p:sldId id="366" r:id="rId23"/>
    <p:sldId id="367" r:id="rId24"/>
    <p:sldId id="368" r:id="rId25"/>
    <p:sldId id="369" r:id="rId26"/>
    <p:sldId id="370" r:id="rId27"/>
    <p:sldId id="371" r:id="rId28"/>
    <p:sldId id="376" r:id="rId29"/>
    <p:sldId id="373" r:id="rId30"/>
    <p:sldId id="374" r:id="rId31"/>
    <p:sldId id="375" r:id="rId32"/>
    <p:sldId id="372" r:id="rId33"/>
    <p:sldId id="377" r:id="rId34"/>
    <p:sldId id="378" r:id="rId35"/>
    <p:sldId id="379" r:id="rId36"/>
    <p:sldId id="380" r:id="rId37"/>
    <p:sldId id="381" r:id="rId38"/>
    <p:sldId id="382" r:id="rId39"/>
    <p:sldId id="383" r:id="rId40"/>
    <p:sldId id="384" r:id="rId41"/>
    <p:sldId id="385" r:id="rId42"/>
    <p:sldId id="386" r:id="rId43"/>
    <p:sldId id="387" r:id="rId44"/>
    <p:sldId id="388"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4F2"/>
    <a:srgbClr val="2762EB"/>
    <a:srgbClr val="F8F6F5"/>
    <a:srgbClr val="151635"/>
    <a:srgbClr val="03213B"/>
    <a:srgbClr val="02172A"/>
    <a:srgbClr val="02203A"/>
    <a:srgbClr val="253A3D"/>
    <a:srgbClr val="EBF3F6"/>
    <a:srgbClr val="021D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247" autoAdjust="0"/>
  </p:normalViewPr>
  <p:slideViewPr>
    <p:cSldViewPr snapToGrid="0" showGuides="1">
      <p:cViewPr varScale="1">
        <p:scale>
          <a:sx n="111" d="100"/>
          <a:sy n="111" d="100"/>
        </p:scale>
        <p:origin x="756" y="96"/>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6/29/2025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dirty="0"/>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161346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4AC7CA1-2BD2-EDD5-83BA-BB4F4AAEEE38}"/>
              </a:ext>
            </a:extLst>
          </p:cNvPr>
          <p:cNvPicPr>
            <a:picLocks noChangeAspect="1"/>
          </p:cNvPicPr>
          <p:nvPr/>
        </p:nvPicPr>
        <p:blipFill>
          <a:blip r:embed="rId2"/>
          <a:stretch>
            <a:fillRect/>
          </a:stretch>
        </p:blipFill>
        <p:spPr>
          <a:xfrm>
            <a:off x="7759083" y="1779701"/>
            <a:ext cx="4334064" cy="4334064"/>
          </a:xfrm>
          <a:prstGeom prst="rect">
            <a:avLst/>
          </a:prstGeom>
          <a:ln>
            <a:noFill/>
          </a:ln>
          <a:effectLst>
            <a:softEdge rad="112500"/>
          </a:effectLst>
        </p:spPr>
      </p:pic>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2" y="87766"/>
            <a:ext cx="9087102" cy="1325563"/>
          </a:xfrm>
        </p:spPr>
        <p:txBody>
          <a:bodyPr/>
          <a:lstStyle/>
          <a:p>
            <a:r>
              <a:rPr lang="en-US" altLang="zh-CN" sz="4800" dirty="0"/>
              <a:t>What is Behavioral Design Patterns?</a:t>
            </a:r>
            <a:endParaRPr lang="en-US" sz="4800"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205184"/>
            <a:ext cx="11159103" cy="277721"/>
          </a:xfrm>
        </p:spPr>
        <p:txBody>
          <a:bodyPr/>
          <a:lstStyle/>
          <a:p>
            <a:pPr>
              <a:spcAft>
                <a:spcPts val="1500"/>
              </a:spcAft>
            </a:pPr>
            <a:r>
              <a:rPr lang="en-US" sz="1600" dirty="0">
                <a:latin typeface="Spectral"/>
              </a:rPr>
              <a:t>Behavioral design patterns are concerned with algorithms and the assignment of responsibilities between objects.</a:t>
            </a:r>
            <a:endParaRPr lang="en-US" sz="1800" b="0" i="0" dirty="0">
              <a:effectLst/>
              <a:highlight>
                <a:srgbClr val="F3F3F3"/>
              </a:highlight>
              <a:latin typeface="Spectra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9207695" y="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4" name="Picture 3">
            <a:extLst>
              <a:ext uri="{FF2B5EF4-FFF2-40B4-BE49-F238E27FC236}">
                <a16:creationId xmlns:a16="http://schemas.microsoft.com/office/drawing/2014/main" id="{91E5E50A-C3F1-16B8-6F00-C52788579829}"/>
              </a:ext>
            </a:extLst>
          </p:cNvPr>
          <p:cNvPicPr>
            <a:picLocks noChangeAspect="1"/>
          </p:cNvPicPr>
          <p:nvPr/>
        </p:nvPicPr>
        <p:blipFill>
          <a:blip r:embed="rId3"/>
          <a:stretch>
            <a:fillRect/>
          </a:stretch>
        </p:blipFill>
        <p:spPr>
          <a:xfrm>
            <a:off x="1613140" y="1736254"/>
            <a:ext cx="5780429" cy="3706498"/>
          </a:xfrm>
          <a:prstGeom prst="rect">
            <a:avLst/>
          </a:prstGeom>
        </p:spPr>
      </p:pic>
      <p:pic>
        <p:nvPicPr>
          <p:cNvPr id="11" name="Picture 10">
            <a:extLst>
              <a:ext uri="{FF2B5EF4-FFF2-40B4-BE49-F238E27FC236}">
                <a16:creationId xmlns:a16="http://schemas.microsoft.com/office/drawing/2014/main" id="{244B55B0-1678-7213-D06B-D349750F1887}"/>
              </a:ext>
            </a:extLst>
          </p:cNvPr>
          <p:cNvPicPr>
            <a:picLocks noChangeAspect="1"/>
          </p:cNvPicPr>
          <p:nvPr/>
        </p:nvPicPr>
        <p:blipFill>
          <a:blip r:embed="rId4"/>
          <a:stretch>
            <a:fillRect/>
          </a:stretch>
        </p:blipFill>
        <p:spPr>
          <a:xfrm>
            <a:off x="3554804" y="5503652"/>
            <a:ext cx="1897100" cy="1174869"/>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1D932FAC-BBB4-8F79-9334-FDAF21B06008}"/>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315867C5-1577-A1B3-0351-9FF050263A29}"/>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10</a:t>
            </a:fld>
            <a:endParaRPr lang="en-US" dirty="0"/>
          </a:p>
        </p:txBody>
      </p:sp>
      <p:sp>
        <p:nvSpPr>
          <p:cNvPr id="3" name="Title 2">
            <a:extLst>
              <a:ext uri="{FF2B5EF4-FFF2-40B4-BE49-F238E27FC236}">
                <a16:creationId xmlns:a16="http://schemas.microsoft.com/office/drawing/2014/main" id="{EBD41FE2-3876-A939-FC1C-A311DA726388}"/>
              </a:ext>
            </a:extLst>
          </p:cNvPr>
          <p:cNvSpPr>
            <a:spLocks noGrp="1"/>
          </p:cNvSpPr>
          <p:nvPr>
            <p:ph type="title"/>
          </p:nvPr>
        </p:nvSpPr>
        <p:spPr>
          <a:xfrm>
            <a:off x="877824" y="0"/>
            <a:ext cx="10940365" cy="1855042"/>
          </a:xfrm>
        </p:spPr>
        <p:txBody>
          <a:bodyPr/>
          <a:lstStyle/>
          <a:p>
            <a:r>
              <a:rPr lang="en-US" sz="8000" dirty="0">
                <a:solidFill>
                  <a:srgbClr val="C00000"/>
                </a:solidFill>
              </a:rPr>
              <a:t>I</a:t>
            </a:r>
            <a:r>
              <a:rPr lang="en-US" dirty="0"/>
              <a:t>TERATOR</a:t>
            </a:r>
            <a:br>
              <a:rPr lang="en-US" sz="1800" b="0" dirty="0">
                <a:solidFill>
                  <a:schemeClr val="tx1">
                    <a:lumMod val="50000"/>
                    <a:lumOff val="50000"/>
                  </a:schemeClr>
                </a:solidFill>
                <a:latin typeface="Spectral"/>
              </a:rPr>
            </a:br>
            <a:r>
              <a:rPr lang="en-US" sz="1600" b="0" dirty="0" err="1">
                <a:solidFill>
                  <a:schemeClr val="tx1">
                    <a:lumMod val="50000"/>
                    <a:lumOff val="50000"/>
                  </a:schemeClr>
                </a:solidFill>
                <a:latin typeface="Spectral"/>
              </a:rPr>
              <a:t>Iterator</a:t>
            </a:r>
            <a:r>
              <a:rPr lang="en-US" sz="1600" b="0" dirty="0">
                <a:solidFill>
                  <a:schemeClr val="tx1">
                    <a:lumMod val="50000"/>
                    <a:lumOff val="50000"/>
                  </a:schemeClr>
                </a:solidFill>
                <a:latin typeface="Spectral"/>
              </a:rPr>
              <a:t> is a behavioral design pattern that lets you traverse elements of a collection without exposing its underlying representation (list, stack, tree, etc.).</a:t>
            </a:r>
            <a:endParaRPr lang="en-US" b="0"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53E116CA-C4D1-50BA-9130-1B187D0FFA60}"/>
              </a:ext>
            </a:extLst>
          </p:cNvPr>
          <p:cNvSpPr>
            <a:spLocks noChangeArrowheads="1"/>
          </p:cNvSpPr>
          <p:nvPr/>
        </p:nvSpPr>
        <p:spPr bwMode="auto">
          <a:xfrm>
            <a:off x="877824" y="2377509"/>
            <a:ext cx="472071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Iterator pattern when your collection has a complex data structure under the hood, but you want to hide its complexity from clients (either for convenience or security reasons).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pattern to reduce duplication of the traversal code across your app.</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 Use the Iterator when you want your code to be able to traverse different data structures or when types of these structures are unknown beforehand.</a:t>
            </a:r>
          </a:p>
          <a:p>
            <a:endParaRPr lang="en-US" sz="1600" dirty="0">
              <a:latin typeface="Spectral"/>
            </a:endParaRPr>
          </a:p>
          <a:p>
            <a:pPr marL="285750" indent="-285750">
              <a:buFont typeface="Wingdings" panose="05000000000000000000" pitchFamily="2" charset="2"/>
              <a:buChar char="q"/>
            </a:pPr>
            <a:r>
              <a:rPr lang="en-US" altLang="en-US" sz="1600" dirty="0">
                <a:latin typeface="Spectral"/>
              </a:rPr>
              <a:t>Use Cases: </a:t>
            </a:r>
            <a:r>
              <a:rPr lang="en-IN" sz="1600" dirty="0">
                <a:latin typeface="Spectral"/>
              </a:rPr>
              <a:t>Traversing Collections, Navigating a file system.</a:t>
            </a:r>
            <a:endParaRPr kumimoji="0" lang="en-US" altLang="en-US" sz="1600" i="0" u="none" strike="noStrike" cap="none" normalizeH="0" baseline="0" dirty="0">
              <a:ln>
                <a:noFill/>
              </a:ln>
              <a:solidFill>
                <a:schemeClr val="tx1"/>
              </a:solidFill>
              <a:effectLst/>
              <a:latin typeface="Spectral"/>
            </a:endParaRPr>
          </a:p>
        </p:txBody>
      </p:sp>
      <p:pic>
        <p:nvPicPr>
          <p:cNvPr id="1030" name="Picture 6">
            <a:extLst>
              <a:ext uri="{FF2B5EF4-FFF2-40B4-BE49-F238E27FC236}">
                <a16:creationId xmlns:a16="http://schemas.microsoft.com/office/drawing/2014/main" id="{0C889BB4-988A-C83E-F588-C489C359E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189" y="2254399"/>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64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16A17358-6D63-400E-8691-C51AE787393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29210C9-B699-CD37-613A-A5CD6DB3B1D9}"/>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0DDD1843-B34A-6169-F6E9-B5DF0ADCFAE2}"/>
              </a:ext>
            </a:extLst>
          </p:cNvPr>
          <p:cNvSpPr>
            <a:spLocks noGrp="1"/>
          </p:cNvSpPr>
          <p:nvPr>
            <p:ph type="body" sz="quarter" idx="28"/>
          </p:nvPr>
        </p:nvSpPr>
        <p:spPr>
          <a:xfrm>
            <a:off x="423618" y="1148009"/>
            <a:ext cx="5954664" cy="5252473"/>
          </a:xfrm>
        </p:spPr>
        <p:txBody>
          <a:bodyPr/>
          <a:lstStyle/>
          <a:p>
            <a:pPr lvl="0" eaLnBrk="0" fontAlgn="base" hangingPunct="0">
              <a:spcBef>
                <a:spcPct val="0"/>
              </a:spcBef>
              <a:spcAft>
                <a:spcPct val="0"/>
              </a:spcAft>
            </a:pPr>
            <a:r>
              <a:rPr lang="en-US" sz="1800" b="1" dirty="0">
                <a:latin typeface="Spectral"/>
              </a:rPr>
              <a:t>Problem </a:t>
            </a:r>
          </a:p>
          <a:p>
            <a:pPr lvl="0" eaLnBrk="0" fontAlgn="base" hangingPunct="0">
              <a:spcBef>
                <a:spcPct val="0"/>
              </a:spcBef>
              <a:spcAft>
                <a:spcPct val="0"/>
              </a:spcAft>
            </a:pPr>
            <a:br>
              <a:rPr lang="en-US" sz="1800" b="1" dirty="0">
                <a:latin typeface="Spectral"/>
              </a:rPr>
            </a:br>
            <a:br>
              <a:rPr lang="en-US" sz="1400" dirty="0">
                <a:latin typeface="Spectral"/>
              </a:rPr>
            </a:br>
            <a:r>
              <a:rPr lang="en-US" sz="1400" dirty="0">
                <a:latin typeface="Spectral"/>
              </a:rPr>
              <a:t>Collections are one of the most used data types in programming. Nonetheless, a collection is just a container for a group of objects.</a:t>
            </a:r>
          </a:p>
          <a:p>
            <a:pPr lvl="0" eaLnBrk="0" fontAlgn="base" hangingPunct="0">
              <a:spcBef>
                <a:spcPct val="0"/>
              </a:spcBef>
              <a:spcAft>
                <a:spcPct val="0"/>
              </a:spcAft>
            </a:pPr>
            <a:endParaRPr lang="en-US" altLang="en-US" sz="1400" dirty="0">
              <a:solidFill>
                <a:schemeClr val="tx1"/>
              </a:solidFill>
              <a:latin typeface="Spectral"/>
            </a:endParaRPr>
          </a:p>
          <a:p>
            <a:pPr lvl="0" eaLnBrk="0" fontAlgn="base" hangingPunct="0">
              <a:spcBef>
                <a:spcPct val="0"/>
              </a:spcBef>
              <a:spcAft>
                <a:spcPct val="0"/>
              </a:spcAft>
            </a:pPr>
            <a:r>
              <a:rPr lang="en-US" sz="1400" dirty="0">
                <a:latin typeface="Spectral"/>
              </a:rPr>
              <a:t>This may sound like an easy job if you have a collection based on a list. You just loop over all of the elements. But how do you sequentially traverse elements of a complex data structure, such as a tree? For example, one day you might be just fine with depth-first traversal of a tree. Yet the next day you might require breadth-first traversal. And the next week, you might need something else, like random access to the tree elements.</a:t>
            </a:r>
            <a:endParaRPr lang="en-US" altLang="en-US" sz="1400" dirty="0">
              <a:solidFill>
                <a:schemeClr val="tx1"/>
              </a:solidFill>
              <a:latin typeface="Spectral"/>
            </a:endParaRPr>
          </a:p>
          <a:p>
            <a:pPr lvl="0" eaLnBrk="0" fontAlgn="base" hangingPunct="0">
              <a:spcBef>
                <a:spcPct val="0"/>
              </a:spcBef>
              <a:spcAft>
                <a:spcPct val="0"/>
              </a:spcAft>
            </a:pPr>
            <a:endParaRPr lang="en-US" altLang="en-US" sz="1400" dirty="0">
              <a:solidFill>
                <a:srgbClr val="444444"/>
              </a:solidFill>
              <a:latin typeface="Spectral"/>
            </a:endParaRPr>
          </a:p>
          <a:p>
            <a:pPr lvl="0" eaLnBrk="0" fontAlgn="base" hangingPunct="0">
              <a:spcBef>
                <a:spcPct val="0"/>
              </a:spcBef>
              <a:spcAft>
                <a:spcPct val="0"/>
              </a:spcAft>
            </a:pPr>
            <a:br>
              <a:rPr lang="en-US" altLang="en-US" sz="1400" dirty="0">
                <a:solidFill>
                  <a:srgbClr val="444444"/>
                </a:solidFill>
                <a:latin typeface="Spectral"/>
              </a:rPr>
            </a:br>
            <a:r>
              <a:rPr lang="en-US" altLang="en-US" sz="1800" b="1" dirty="0">
                <a:solidFill>
                  <a:srgbClr val="444444"/>
                </a:solidFill>
                <a:latin typeface="Spectral"/>
              </a:rPr>
              <a:t>Solution</a:t>
            </a: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r>
              <a:rPr lang="en-US" sz="1400" dirty="0">
                <a:latin typeface="Spectral"/>
              </a:rPr>
              <a:t>In addition to implementing the algorithm itself, an iterator object encapsulates all of the traversal details, such as the current position and how many elements are left till the end. Because of this, several iterators can go through the same collection at the same time, independently of each other.</a:t>
            </a:r>
            <a:endParaRPr lang="en-US" altLang="en-US" sz="1200" b="1" dirty="0">
              <a:solidFill>
                <a:srgbClr val="444444"/>
              </a:solidFill>
              <a:latin typeface="Spectral"/>
            </a:endParaRPr>
          </a:p>
        </p:txBody>
      </p:sp>
      <p:sp>
        <p:nvSpPr>
          <p:cNvPr id="7" name="Slide Number Placeholder 6">
            <a:extLst>
              <a:ext uri="{FF2B5EF4-FFF2-40B4-BE49-F238E27FC236}">
                <a16:creationId xmlns:a16="http://schemas.microsoft.com/office/drawing/2014/main" id="{AF9FE857-0DEE-DAE3-9E43-015A26DE0DC3}"/>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pic>
        <p:nvPicPr>
          <p:cNvPr id="2050" name="Picture 2" descr="Various traversal algorithms">
            <a:extLst>
              <a:ext uri="{FF2B5EF4-FFF2-40B4-BE49-F238E27FC236}">
                <a16:creationId xmlns:a16="http://schemas.microsoft.com/office/drawing/2014/main" id="{B9F2F949-A137-871D-6A4B-520D52DA5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282" y="386009"/>
            <a:ext cx="5715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terators implement various traversal algorithms">
            <a:extLst>
              <a:ext uri="{FF2B5EF4-FFF2-40B4-BE49-F238E27FC236}">
                <a16:creationId xmlns:a16="http://schemas.microsoft.com/office/drawing/2014/main" id="{97FE11FC-AB4E-6A65-7FEF-34F31AF76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4169" y="2106295"/>
            <a:ext cx="38100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324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1635D9AC-38AE-AA5F-0EE4-72D48C02180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DC6B905-3FAB-E45E-62E2-104A12C76303}"/>
              </a:ext>
            </a:extLst>
          </p:cNvPr>
          <p:cNvPicPr>
            <a:picLocks noChangeAspect="1"/>
          </p:cNvPicPr>
          <p:nvPr/>
        </p:nvPicPr>
        <p:blipFill>
          <a:blip r:embed="rId2"/>
          <a:stretch>
            <a:fillRect/>
          </a:stretch>
        </p:blipFill>
        <p:spPr>
          <a:xfrm>
            <a:off x="1150780" y="584908"/>
            <a:ext cx="9545382" cy="6154009"/>
          </a:xfrm>
          <a:prstGeom prst="rect">
            <a:avLst/>
          </a:prstGeom>
        </p:spPr>
      </p:pic>
      <p:sp>
        <p:nvSpPr>
          <p:cNvPr id="5" name="Title 4">
            <a:extLst>
              <a:ext uri="{FF2B5EF4-FFF2-40B4-BE49-F238E27FC236}">
                <a16:creationId xmlns:a16="http://schemas.microsoft.com/office/drawing/2014/main" id="{28967F77-5664-B447-576C-4E8D4C97FC22}"/>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46CC04E5-A9A6-35E0-5855-5B212BF93E5D}"/>
              </a:ext>
            </a:extLst>
          </p:cNvPr>
          <p:cNvSpPr>
            <a:spLocks noGrp="1"/>
          </p:cNvSpPr>
          <p:nvPr>
            <p:ph type="sldNum" sz="quarter" idx="53"/>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2421619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1F24AEF3-321B-F3F1-AB63-F4BEC10704B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24DE658-0CA8-EAA3-D820-2DEA48D2A113}"/>
              </a:ext>
            </a:extLst>
          </p:cNvPr>
          <p:cNvSpPr>
            <a:spLocks noGrp="1"/>
          </p:cNvSpPr>
          <p:nvPr>
            <p:ph type="sldNum" sz="quarter" idx="53"/>
          </p:nvPr>
        </p:nvSpPr>
        <p:spPr/>
        <p:txBody>
          <a:bodyPr/>
          <a:lstStyle/>
          <a:p>
            <a:fld id="{47FEACEE-25B4-4A2D-B147-27296E36371D}" type="slidenum">
              <a:rPr lang="en-US" altLang="zh-CN" smtClean="0"/>
              <a:pPr/>
              <a:t>13</a:t>
            </a:fld>
            <a:endParaRPr lang="en-US" altLang="zh-CN" dirty="0"/>
          </a:p>
        </p:txBody>
      </p:sp>
      <p:pic>
        <p:nvPicPr>
          <p:cNvPr id="6" name="Picture 5">
            <a:extLst>
              <a:ext uri="{FF2B5EF4-FFF2-40B4-BE49-F238E27FC236}">
                <a16:creationId xmlns:a16="http://schemas.microsoft.com/office/drawing/2014/main" id="{C0592431-2856-F1BA-6F50-570E0008BF8F}"/>
              </a:ext>
            </a:extLst>
          </p:cNvPr>
          <p:cNvPicPr>
            <a:picLocks noChangeAspect="1"/>
          </p:cNvPicPr>
          <p:nvPr/>
        </p:nvPicPr>
        <p:blipFill>
          <a:blip r:embed="rId2"/>
          <a:stretch>
            <a:fillRect/>
          </a:stretch>
        </p:blipFill>
        <p:spPr>
          <a:xfrm>
            <a:off x="1578883" y="0"/>
            <a:ext cx="9034234" cy="6858000"/>
          </a:xfrm>
          <a:prstGeom prst="rect">
            <a:avLst/>
          </a:prstGeom>
        </p:spPr>
      </p:pic>
      <p:pic>
        <p:nvPicPr>
          <p:cNvPr id="8" name="Picture 7">
            <a:extLst>
              <a:ext uri="{FF2B5EF4-FFF2-40B4-BE49-F238E27FC236}">
                <a16:creationId xmlns:a16="http://schemas.microsoft.com/office/drawing/2014/main" id="{BB0F001D-CEEB-1B94-E2F7-51E58EBDD52E}"/>
              </a:ext>
            </a:extLst>
          </p:cNvPr>
          <p:cNvPicPr>
            <a:picLocks noChangeAspect="1"/>
          </p:cNvPicPr>
          <p:nvPr/>
        </p:nvPicPr>
        <p:blipFill>
          <a:blip r:embed="rId2"/>
          <a:srcRect r="98920" b="81845"/>
          <a:stretch>
            <a:fillRect/>
          </a:stretch>
        </p:blipFill>
        <p:spPr>
          <a:xfrm>
            <a:off x="0" y="0"/>
            <a:ext cx="1578883" cy="1245079"/>
          </a:xfrm>
          <a:prstGeom prst="rect">
            <a:avLst/>
          </a:prstGeom>
        </p:spPr>
      </p:pic>
      <p:pic>
        <p:nvPicPr>
          <p:cNvPr id="9" name="Picture 8">
            <a:extLst>
              <a:ext uri="{FF2B5EF4-FFF2-40B4-BE49-F238E27FC236}">
                <a16:creationId xmlns:a16="http://schemas.microsoft.com/office/drawing/2014/main" id="{33D98E13-45C5-8E72-C35E-F042E32CD64E}"/>
              </a:ext>
            </a:extLst>
          </p:cNvPr>
          <p:cNvPicPr>
            <a:picLocks noChangeAspect="1"/>
          </p:cNvPicPr>
          <p:nvPr/>
        </p:nvPicPr>
        <p:blipFill>
          <a:blip r:embed="rId2"/>
          <a:srcRect l="99239" r="-3" b="81845"/>
          <a:stretch>
            <a:fillRect/>
          </a:stretch>
        </p:blipFill>
        <p:spPr>
          <a:xfrm>
            <a:off x="10613117" y="0"/>
            <a:ext cx="1578883" cy="1245079"/>
          </a:xfrm>
          <a:prstGeom prst="rect">
            <a:avLst/>
          </a:prstGeom>
        </p:spPr>
      </p:pic>
    </p:spTree>
    <p:extLst>
      <p:ext uri="{BB962C8B-B14F-4D97-AF65-F5344CB8AC3E}">
        <p14:creationId xmlns:p14="http://schemas.microsoft.com/office/powerpoint/2010/main" val="2529127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33941C05-E491-0E66-B26B-083F7B5338EF}"/>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F132344D-AB12-2BA4-E557-CDCF84B20C74}"/>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14</a:t>
            </a:fld>
            <a:endParaRPr lang="en-US" dirty="0"/>
          </a:p>
        </p:txBody>
      </p:sp>
      <p:sp>
        <p:nvSpPr>
          <p:cNvPr id="3" name="Title 2">
            <a:extLst>
              <a:ext uri="{FF2B5EF4-FFF2-40B4-BE49-F238E27FC236}">
                <a16:creationId xmlns:a16="http://schemas.microsoft.com/office/drawing/2014/main" id="{46317694-23A9-2A75-113C-AEECE1CDCCAE}"/>
              </a:ext>
            </a:extLst>
          </p:cNvPr>
          <p:cNvSpPr>
            <a:spLocks noGrp="1"/>
          </p:cNvSpPr>
          <p:nvPr>
            <p:ph type="title"/>
          </p:nvPr>
        </p:nvSpPr>
        <p:spPr>
          <a:xfrm>
            <a:off x="877824" y="189780"/>
            <a:ext cx="10940365" cy="1947674"/>
          </a:xfrm>
        </p:spPr>
        <p:txBody>
          <a:bodyPr/>
          <a:lstStyle/>
          <a:p>
            <a:r>
              <a:rPr lang="en-US" sz="8000" dirty="0">
                <a:solidFill>
                  <a:srgbClr val="C00000"/>
                </a:solidFill>
              </a:rPr>
              <a:t>M</a:t>
            </a:r>
            <a:r>
              <a:rPr lang="en-US" dirty="0"/>
              <a:t>EDIATOR</a:t>
            </a:r>
            <a:br>
              <a:rPr lang="en-US" sz="1600" b="0" dirty="0">
                <a:solidFill>
                  <a:schemeClr val="tx1">
                    <a:lumMod val="50000"/>
                    <a:lumOff val="50000"/>
                  </a:schemeClr>
                </a:solidFill>
                <a:latin typeface="Spectral"/>
              </a:rPr>
            </a:br>
            <a:r>
              <a:rPr lang="en-US" sz="1800" dirty="0">
                <a:solidFill>
                  <a:schemeClr val="tx1">
                    <a:lumMod val="50000"/>
                    <a:lumOff val="50000"/>
                  </a:schemeClr>
                </a:solidFill>
              </a:rPr>
              <a:t>Mediator</a:t>
            </a:r>
            <a:r>
              <a:rPr lang="en-US" sz="1800" b="0" dirty="0">
                <a:solidFill>
                  <a:schemeClr val="tx1">
                    <a:lumMod val="50000"/>
                    <a:lumOff val="50000"/>
                  </a:schemeClr>
                </a:solidFill>
              </a:rPr>
              <a:t> is a behavioral design pattern that lets you reduce chaotic dependencies between objects. The pattern restricts direct communications between the objects and forces them to collaborate only via a mediator object.</a:t>
            </a:r>
            <a:endParaRPr lang="en-US" b="0"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9050856D-4F4A-7376-D15E-73186ED418B7}"/>
              </a:ext>
            </a:extLst>
          </p:cNvPr>
          <p:cNvSpPr>
            <a:spLocks noChangeArrowheads="1"/>
          </p:cNvSpPr>
          <p:nvPr/>
        </p:nvSpPr>
        <p:spPr bwMode="auto">
          <a:xfrm>
            <a:off x="877824" y="2500621"/>
            <a:ext cx="472071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Mediator pattern when it’s hard to change some of the classes because they are tightly coupled to a bunch of other classes.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pattern when you can’t reuse a component in a different program because it’s too dependent on other components.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Mediator when you find yourself creating tons of component subclasses just to reuse some basic behavior in various contexts.</a:t>
            </a:r>
          </a:p>
          <a:p>
            <a:endParaRPr lang="en-US" sz="1600" dirty="0">
              <a:latin typeface="Spectral"/>
            </a:endParaRPr>
          </a:p>
          <a:p>
            <a:pPr marL="285750" indent="-285750">
              <a:buFont typeface="Wingdings" panose="05000000000000000000" pitchFamily="2" charset="2"/>
              <a:buChar char="q"/>
            </a:pPr>
            <a:r>
              <a:rPr lang="en-US" altLang="en-US" sz="1600" dirty="0">
                <a:latin typeface="Spectral"/>
              </a:rPr>
              <a:t>Use Cases: </a:t>
            </a:r>
            <a:r>
              <a:rPr lang="en-IN" sz="1600" dirty="0">
                <a:latin typeface="Spectral"/>
              </a:rPr>
              <a:t>Chat Applications, UI Frameworks.</a:t>
            </a:r>
            <a:endParaRPr kumimoji="0" lang="en-US" altLang="en-US" sz="1600" i="0" u="none" strike="noStrike" cap="none" normalizeH="0" baseline="0" dirty="0">
              <a:ln>
                <a:noFill/>
              </a:ln>
              <a:solidFill>
                <a:schemeClr val="tx1"/>
              </a:solidFill>
              <a:effectLst/>
              <a:latin typeface="Spectral"/>
            </a:endParaRPr>
          </a:p>
        </p:txBody>
      </p:sp>
      <p:pic>
        <p:nvPicPr>
          <p:cNvPr id="1026" name="Picture 2" descr="Mediator design pattern">
            <a:extLst>
              <a:ext uri="{FF2B5EF4-FFF2-40B4-BE49-F238E27FC236}">
                <a16:creationId xmlns:a16="http://schemas.microsoft.com/office/drawing/2014/main" id="{93237A1B-1870-783A-BF7A-E2317C6705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542" y="247627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22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234822C8-7C9D-76A9-8C9A-471C5324F5A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BD95101-7360-D9D0-7306-AC4F6F13925E}"/>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210F26E3-CAE1-938A-3643-3CF8FC46C124}"/>
              </a:ext>
            </a:extLst>
          </p:cNvPr>
          <p:cNvSpPr>
            <a:spLocks noGrp="1"/>
          </p:cNvSpPr>
          <p:nvPr>
            <p:ph type="body" sz="quarter" idx="28"/>
          </p:nvPr>
        </p:nvSpPr>
        <p:spPr>
          <a:xfrm>
            <a:off x="423618" y="1148009"/>
            <a:ext cx="5954664" cy="5252473"/>
          </a:xfrm>
        </p:spPr>
        <p:txBody>
          <a:bodyPr/>
          <a:lstStyle/>
          <a:p>
            <a:pPr lvl="0" eaLnBrk="0" fontAlgn="base" hangingPunct="0">
              <a:spcBef>
                <a:spcPct val="0"/>
              </a:spcBef>
              <a:spcAft>
                <a:spcPct val="0"/>
              </a:spcAft>
            </a:pPr>
            <a:r>
              <a:rPr lang="en-US" sz="1800" b="1" dirty="0">
                <a:latin typeface="Spectral"/>
              </a:rPr>
              <a:t>Problem </a:t>
            </a:r>
          </a:p>
          <a:p>
            <a:br>
              <a:rPr lang="en-US" sz="1800" b="1" dirty="0">
                <a:latin typeface="Spectral"/>
              </a:rPr>
            </a:br>
            <a:br>
              <a:rPr lang="en-US" sz="1400" dirty="0">
                <a:latin typeface="Spectral"/>
              </a:rPr>
            </a:br>
            <a:r>
              <a:rPr lang="en-US" sz="1400" dirty="0">
                <a:latin typeface="Spectral"/>
              </a:rPr>
              <a:t>Say you have a dialog for creating and editing customer profiles. It consists of various form controls such as text fields, checkboxes, buttons, etc.</a:t>
            </a:r>
          </a:p>
          <a:p>
            <a:br>
              <a:rPr lang="en-US" sz="1400" dirty="0">
                <a:latin typeface="Spectral"/>
              </a:rPr>
            </a:br>
            <a:r>
              <a:rPr lang="en-US" sz="1400" dirty="0">
                <a:latin typeface="Spectral"/>
              </a:rPr>
              <a:t>By having this logic implemented directly inside the code of the form elements you make these elements’ classes much harder to reuse in other forms of the app. For example, you won’t be able to use that checkbox class inside another form, because it’s coupled to the dog’s text field. You can use either all the classes involved in rendering the profile form, or none at all.</a:t>
            </a:r>
            <a:endParaRPr lang="en-US" altLang="en-US" sz="1400" dirty="0">
              <a:solidFill>
                <a:schemeClr val="tx1"/>
              </a:solidFill>
              <a:latin typeface="Spectral"/>
            </a:endParaRPr>
          </a:p>
          <a:p>
            <a:pPr lvl="0" eaLnBrk="0" fontAlgn="base" hangingPunct="0">
              <a:spcBef>
                <a:spcPct val="0"/>
              </a:spcBef>
              <a:spcAft>
                <a:spcPct val="0"/>
              </a:spcAft>
            </a:pPr>
            <a:endParaRPr lang="en-US" altLang="en-US" sz="1400" dirty="0">
              <a:solidFill>
                <a:srgbClr val="444444"/>
              </a:solidFill>
              <a:latin typeface="Spectral"/>
            </a:endParaRPr>
          </a:p>
          <a:p>
            <a:pPr lvl="0" eaLnBrk="0" fontAlgn="base" hangingPunct="0">
              <a:spcBef>
                <a:spcPct val="0"/>
              </a:spcBef>
              <a:spcAft>
                <a:spcPct val="0"/>
              </a:spcAft>
            </a:pPr>
            <a:br>
              <a:rPr lang="en-US" altLang="en-US" sz="1400" dirty="0">
                <a:solidFill>
                  <a:srgbClr val="444444"/>
                </a:solidFill>
                <a:latin typeface="Spectral"/>
              </a:rPr>
            </a:br>
            <a:r>
              <a:rPr lang="en-US" altLang="en-US" sz="1800" b="1" dirty="0">
                <a:solidFill>
                  <a:srgbClr val="444444"/>
                </a:solidFill>
                <a:latin typeface="Spectral"/>
              </a:rPr>
              <a:t>Solution</a:t>
            </a: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r>
              <a:rPr lang="en-US" sz="1400" dirty="0">
                <a:latin typeface="Spectral"/>
              </a:rPr>
              <a:t>The Mediator pattern suggests that you should cease all direct communication between the components which you want to make independent of each other. Instead, these components must collaborate indirectly, by calling a special mediator object that redirects the calls to appropriate components. As a result, the components depend only on a single mediator class instead of being coupled to dozens of their colleagues.</a:t>
            </a:r>
            <a:endParaRPr lang="en-US" altLang="en-US" sz="1100" b="1" dirty="0">
              <a:solidFill>
                <a:srgbClr val="444444"/>
              </a:solidFill>
              <a:latin typeface="Spectral"/>
            </a:endParaRPr>
          </a:p>
        </p:txBody>
      </p:sp>
      <p:sp>
        <p:nvSpPr>
          <p:cNvPr id="7" name="Slide Number Placeholder 6">
            <a:extLst>
              <a:ext uri="{FF2B5EF4-FFF2-40B4-BE49-F238E27FC236}">
                <a16:creationId xmlns:a16="http://schemas.microsoft.com/office/drawing/2014/main" id="{AEBA202F-7A80-8FCA-FE9A-AC23D68DD338}"/>
              </a:ext>
            </a:extLst>
          </p:cNvPr>
          <p:cNvSpPr>
            <a:spLocks noGrp="1"/>
          </p:cNvSpPr>
          <p:nvPr>
            <p:ph type="sldNum" sz="quarter" idx="53"/>
          </p:nvPr>
        </p:nvSpPr>
        <p:spPr/>
        <p:txBody>
          <a:bodyPr/>
          <a:lstStyle/>
          <a:p>
            <a:fld id="{47FEACEE-25B4-4A2D-B147-27296E36371D}" type="slidenum">
              <a:rPr lang="en-US" altLang="zh-CN" smtClean="0"/>
              <a:pPr/>
              <a:t>15</a:t>
            </a:fld>
            <a:endParaRPr lang="en-US" altLang="zh-CN" dirty="0"/>
          </a:p>
        </p:txBody>
      </p:sp>
      <p:pic>
        <p:nvPicPr>
          <p:cNvPr id="2" name="Picture 2" descr="Chaotic relations between elements of the user interface">
            <a:extLst>
              <a:ext uri="{FF2B5EF4-FFF2-40B4-BE49-F238E27FC236}">
                <a16:creationId xmlns:a16="http://schemas.microsoft.com/office/drawing/2014/main" id="{E2A59656-CA19-8BBB-87D9-D1A94627F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119" y="555077"/>
            <a:ext cx="5715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UI elements should communicate via the mediator.">
            <a:extLst>
              <a:ext uri="{FF2B5EF4-FFF2-40B4-BE49-F238E27FC236}">
                <a16:creationId xmlns:a16="http://schemas.microsoft.com/office/drawing/2014/main" id="{BF1E7461-9B90-4404-6CF3-713C234F4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9119" y="3646170"/>
            <a:ext cx="5715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314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945D4E6E-C1B3-6436-622C-863B29B59E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CDB5381-7BB1-CD5F-502C-84BF103FF634}"/>
              </a:ext>
            </a:extLst>
          </p:cNvPr>
          <p:cNvPicPr>
            <a:picLocks noChangeAspect="1"/>
          </p:cNvPicPr>
          <p:nvPr/>
        </p:nvPicPr>
        <p:blipFill>
          <a:blip r:embed="rId2"/>
          <a:stretch>
            <a:fillRect/>
          </a:stretch>
        </p:blipFill>
        <p:spPr>
          <a:xfrm>
            <a:off x="1713888" y="517778"/>
            <a:ext cx="8764223" cy="6344535"/>
          </a:xfrm>
          <a:prstGeom prst="rect">
            <a:avLst/>
          </a:prstGeom>
        </p:spPr>
      </p:pic>
      <p:sp>
        <p:nvSpPr>
          <p:cNvPr id="5" name="Title 4">
            <a:extLst>
              <a:ext uri="{FF2B5EF4-FFF2-40B4-BE49-F238E27FC236}">
                <a16:creationId xmlns:a16="http://schemas.microsoft.com/office/drawing/2014/main" id="{E03B6531-4C8F-0CDB-174C-525B6D855714}"/>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690F973D-4066-3A7C-8D4E-85E5DFE75345}"/>
              </a:ext>
            </a:extLst>
          </p:cNvPr>
          <p:cNvSpPr>
            <a:spLocks noGrp="1"/>
          </p:cNvSpPr>
          <p:nvPr>
            <p:ph type="sldNum" sz="quarter" idx="53"/>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3114564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F5D9FA1E-75E7-338D-E00D-B510EB57AAD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3963608-CB9D-F96C-DE65-B52B089C6D1A}"/>
              </a:ext>
            </a:extLst>
          </p:cNvPr>
          <p:cNvSpPr>
            <a:spLocks noGrp="1"/>
          </p:cNvSpPr>
          <p:nvPr>
            <p:ph type="sldNum" sz="quarter" idx="53"/>
          </p:nvPr>
        </p:nvSpPr>
        <p:spPr/>
        <p:txBody>
          <a:bodyPr/>
          <a:lstStyle/>
          <a:p>
            <a:fld id="{47FEACEE-25B4-4A2D-B147-27296E36371D}" type="slidenum">
              <a:rPr lang="en-US" altLang="zh-CN" smtClean="0"/>
              <a:pPr/>
              <a:t>17</a:t>
            </a:fld>
            <a:endParaRPr lang="en-US" altLang="zh-CN" dirty="0"/>
          </a:p>
        </p:txBody>
      </p:sp>
      <p:pic>
        <p:nvPicPr>
          <p:cNvPr id="3" name="Picture 2">
            <a:extLst>
              <a:ext uri="{FF2B5EF4-FFF2-40B4-BE49-F238E27FC236}">
                <a16:creationId xmlns:a16="http://schemas.microsoft.com/office/drawing/2014/main" id="{D6F43738-3C25-CBFD-E7D9-6DFBFEA5C46C}"/>
              </a:ext>
            </a:extLst>
          </p:cNvPr>
          <p:cNvPicPr>
            <a:picLocks noChangeAspect="1"/>
          </p:cNvPicPr>
          <p:nvPr/>
        </p:nvPicPr>
        <p:blipFill>
          <a:blip r:embed="rId2"/>
          <a:stretch>
            <a:fillRect/>
          </a:stretch>
        </p:blipFill>
        <p:spPr>
          <a:xfrm>
            <a:off x="1844310" y="0"/>
            <a:ext cx="8503380" cy="6858000"/>
          </a:xfrm>
          <a:prstGeom prst="rect">
            <a:avLst/>
          </a:prstGeom>
        </p:spPr>
      </p:pic>
      <p:pic>
        <p:nvPicPr>
          <p:cNvPr id="5" name="Picture 4">
            <a:extLst>
              <a:ext uri="{FF2B5EF4-FFF2-40B4-BE49-F238E27FC236}">
                <a16:creationId xmlns:a16="http://schemas.microsoft.com/office/drawing/2014/main" id="{F3703FC4-DD22-584A-E2A4-4028523ED029}"/>
              </a:ext>
            </a:extLst>
          </p:cNvPr>
          <p:cNvPicPr>
            <a:picLocks noChangeAspect="1"/>
          </p:cNvPicPr>
          <p:nvPr/>
        </p:nvPicPr>
        <p:blipFill>
          <a:blip r:embed="rId2"/>
          <a:srcRect r="99168" b="82516"/>
          <a:stretch>
            <a:fillRect/>
          </a:stretch>
        </p:blipFill>
        <p:spPr>
          <a:xfrm>
            <a:off x="-1" y="0"/>
            <a:ext cx="1932317" cy="1199072"/>
          </a:xfrm>
          <a:prstGeom prst="rect">
            <a:avLst/>
          </a:prstGeom>
        </p:spPr>
      </p:pic>
      <p:pic>
        <p:nvPicPr>
          <p:cNvPr id="11" name="Picture 10">
            <a:extLst>
              <a:ext uri="{FF2B5EF4-FFF2-40B4-BE49-F238E27FC236}">
                <a16:creationId xmlns:a16="http://schemas.microsoft.com/office/drawing/2014/main" id="{F7C3474E-4808-7094-D8D6-9932A83B4F19}"/>
              </a:ext>
            </a:extLst>
          </p:cNvPr>
          <p:cNvPicPr>
            <a:picLocks noChangeAspect="1"/>
          </p:cNvPicPr>
          <p:nvPr/>
        </p:nvPicPr>
        <p:blipFill>
          <a:blip r:embed="rId2"/>
          <a:srcRect l="98221" r="406" b="82516"/>
          <a:stretch>
            <a:fillRect/>
          </a:stretch>
        </p:blipFill>
        <p:spPr>
          <a:xfrm>
            <a:off x="10259683" y="0"/>
            <a:ext cx="1932317" cy="1199072"/>
          </a:xfrm>
          <a:prstGeom prst="rect">
            <a:avLst/>
          </a:prstGeom>
        </p:spPr>
      </p:pic>
    </p:spTree>
    <p:extLst>
      <p:ext uri="{BB962C8B-B14F-4D97-AF65-F5344CB8AC3E}">
        <p14:creationId xmlns:p14="http://schemas.microsoft.com/office/powerpoint/2010/main" val="2139288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1111AD4A-0AE6-FA88-8581-AF035CEF5E91}"/>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AE54E2D-71D1-3264-CDB7-00BC22EE9597}"/>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18</a:t>
            </a:fld>
            <a:endParaRPr lang="en-US" dirty="0"/>
          </a:p>
        </p:txBody>
      </p:sp>
      <p:sp>
        <p:nvSpPr>
          <p:cNvPr id="3" name="Title 2">
            <a:extLst>
              <a:ext uri="{FF2B5EF4-FFF2-40B4-BE49-F238E27FC236}">
                <a16:creationId xmlns:a16="http://schemas.microsoft.com/office/drawing/2014/main" id="{F003C4F1-DCB3-227A-0567-335A45E24CE3}"/>
              </a:ext>
            </a:extLst>
          </p:cNvPr>
          <p:cNvSpPr>
            <a:spLocks noGrp="1"/>
          </p:cNvSpPr>
          <p:nvPr>
            <p:ph type="title"/>
          </p:nvPr>
        </p:nvSpPr>
        <p:spPr>
          <a:xfrm>
            <a:off x="877824" y="189780"/>
            <a:ext cx="10940365" cy="1947674"/>
          </a:xfrm>
        </p:spPr>
        <p:txBody>
          <a:bodyPr/>
          <a:lstStyle/>
          <a:p>
            <a:r>
              <a:rPr lang="en-US" sz="8000" dirty="0">
                <a:solidFill>
                  <a:srgbClr val="C00000"/>
                </a:solidFill>
              </a:rPr>
              <a:t>M</a:t>
            </a:r>
            <a:r>
              <a:rPr lang="en-US" dirty="0"/>
              <a:t>EMENTO</a:t>
            </a:r>
            <a:br>
              <a:rPr lang="en-US" sz="1600" b="0" dirty="0">
                <a:solidFill>
                  <a:schemeClr val="tx1">
                    <a:lumMod val="50000"/>
                    <a:lumOff val="50000"/>
                  </a:schemeClr>
                </a:solidFill>
                <a:latin typeface="Spectral"/>
              </a:rPr>
            </a:br>
            <a:br>
              <a:rPr lang="en-US" sz="1800" b="0" dirty="0">
                <a:solidFill>
                  <a:schemeClr val="tx1">
                    <a:lumMod val="50000"/>
                    <a:lumOff val="50000"/>
                  </a:schemeClr>
                </a:solidFill>
              </a:rPr>
            </a:br>
            <a:r>
              <a:rPr lang="en-US" sz="1800" dirty="0">
                <a:solidFill>
                  <a:schemeClr val="tx1">
                    <a:lumMod val="50000"/>
                    <a:lumOff val="50000"/>
                  </a:schemeClr>
                </a:solidFill>
                <a:latin typeface="Spectral"/>
              </a:rPr>
              <a:t>Memento</a:t>
            </a:r>
            <a:r>
              <a:rPr lang="en-US" sz="1800" b="0" dirty="0">
                <a:solidFill>
                  <a:schemeClr val="tx1">
                    <a:lumMod val="50000"/>
                    <a:lumOff val="50000"/>
                  </a:schemeClr>
                </a:solidFill>
                <a:latin typeface="Spectral"/>
              </a:rPr>
              <a:t> is a behavioral design pattern that lets you save and restore the previous state of an object without revealing the details of its implementation.</a:t>
            </a:r>
            <a:endParaRPr lang="en-US" b="0"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CD868418-CF7F-07D0-11A8-E3FA4CC8104C}"/>
              </a:ext>
            </a:extLst>
          </p:cNvPr>
          <p:cNvSpPr>
            <a:spLocks noChangeArrowheads="1"/>
          </p:cNvSpPr>
          <p:nvPr/>
        </p:nvSpPr>
        <p:spPr bwMode="auto">
          <a:xfrm>
            <a:off x="877824" y="2993064"/>
            <a:ext cx="472071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Memento pattern when you want to produce snapshots of the object’s state to be able to restore a previous state of the object.</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pattern when direct access to the object’s fields/getters/setters violates its encapsulation.</a:t>
            </a:r>
          </a:p>
          <a:p>
            <a:pPr marL="285750" indent="-285750">
              <a:buFont typeface="Wingdings" panose="05000000000000000000" pitchFamily="2" charset="2"/>
              <a:buChar char="q"/>
            </a:pPr>
            <a:endParaRPr lang="en-US" sz="1600" dirty="0">
              <a:latin typeface="Spectral"/>
            </a:endParaRPr>
          </a:p>
          <a:p>
            <a:endParaRPr lang="en-US" sz="1600" dirty="0">
              <a:latin typeface="Spectral"/>
            </a:endParaRPr>
          </a:p>
          <a:p>
            <a:pPr marL="285750" indent="-285750">
              <a:buFont typeface="Wingdings" panose="05000000000000000000" pitchFamily="2" charset="2"/>
              <a:buChar char="q"/>
            </a:pPr>
            <a:r>
              <a:rPr lang="en-US" altLang="en-US" sz="1600" dirty="0">
                <a:latin typeface="Spectral"/>
              </a:rPr>
              <a:t>Use Cases: </a:t>
            </a:r>
            <a:r>
              <a:rPr lang="en-IN" sz="1600" dirty="0">
                <a:latin typeface="Spectral"/>
              </a:rPr>
              <a:t>Versioning and History Tracking.</a:t>
            </a:r>
            <a:endParaRPr kumimoji="0" lang="en-US" altLang="en-US" sz="1600" i="0" u="none" strike="noStrike" cap="none" normalizeH="0" baseline="0" dirty="0">
              <a:ln>
                <a:noFill/>
              </a:ln>
              <a:solidFill>
                <a:schemeClr val="tx1"/>
              </a:solidFill>
              <a:effectLst/>
              <a:latin typeface="Spectral"/>
            </a:endParaRPr>
          </a:p>
        </p:txBody>
      </p:sp>
      <p:pic>
        <p:nvPicPr>
          <p:cNvPr id="3074" name="Picture 2" descr="Memento design pattern">
            <a:extLst>
              <a:ext uri="{FF2B5EF4-FFF2-40B4-BE49-F238E27FC236}">
                <a16:creationId xmlns:a16="http://schemas.microsoft.com/office/drawing/2014/main" id="{E322916A-1E8A-4283-65B9-F85C03582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059" y="2323899"/>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12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5A5ADE61-49A5-931E-8643-A280A75B1CC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8DFEC05-FAEE-03D4-A06B-A4E60C30AED4}"/>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36E5FB90-7019-70D8-9087-AE21BC570D7B}"/>
              </a:ext>
            </a:extLst>
          </p:cNvPr>
          <p:cNvSpPr>
            <a:spLocks noGrp="1"/>
          </p:cNvSpPr>
          <p:nvPr>
            <p:ph type="body" sz="quarter" idx="28"/>
          </p:nvPr>
        </p:nvSpPr>
        <p:spPr>
          <a:xfrm>
            <a:off x="423618" y="1053118"/>
            <a:ext cx="5954664" cy="5252473"/>
          </a:xfrm>
        </p:spPr>
        <p:txBody>
          <a:bodyPr/>
          <a:lstStyle/>
          <a:p>
            <a:pPr lvl="0" eaLnBrk="0" fontAlgn="base" hangingPunct="0">
              <a:spcBef>
                <a:spcPct val="0"/>
              </a:spcBef>
              <a:spcAft>
                <a:spcPct val="0"/>
              </a:spcAft>
            </a:pPr>
            <a:r>
              <a:rPr lang="en-US" sz="1800" b="1" dirty="0">
                <a:latin typeface="Spectral"/>
              </a:rPr>
              <a:t>Problem </a:t>
            </a:r>
          </a:p>
          <a:p>
            <a:br>
              <a:rPr lang="en-US" sz="1400" dirty="0">
                <a:latin typeface="Spectral"/>
              </a:rPr>
            </a:br>
            <a:r>
              <a:rPr lang="en-US" sz="1400" dirty="0">
                <a:latin typeface="Spectral"/>
              </a:rPr>
              <a:t>Imagine that you’re creating a text editor app. In addition to simple text editing, your editor can format text, insert inline images, etc.</a:t>
            </a:r>
          </a:p>
          <a:p>
            <a:r>
              <a:rPr lang="en-US" sz="1400" dirty="0">
                <a:latin typeface="Spectral"/>
              </a:rPr>
              <a:t>At some point, you decided to let users undo any operations carried out on the text. This feature has become so common over the years that nowadays people expect every app to have it. For the implementation, you chose to take the direct approach. Before performing any operation, the app records the state of all objects and saves it in some storage. Later, when a user decides to revert an action, the app fetches the latest snapshot from the history and uses it to restore the state of all objects.</a:t>
            </a:r>
          </a:p>
          <a:p>
            <a:pPr lvl="0" eaLnBrk="0" fontAlgn="base" hangingPunct="0">
              <a:spcBef>
                <a:spcPct val="0"/>
              </a:spcBef>
              <a:spcAft>
                <a:spcPct val="0"/>
              </a:spcAft>
            </a:pPr>
            <a:br>
              <a:rPr lang="en-US" altLang="en-US" sz="1400" dirty="0">
                <a:solidFill>
                  <a:srgbClr val="444444"/>
                </a:solidFill>
                <a:latin typeface="Spectral"/>
              </a:rPr>
            </a:br>
            <a:r>
              <a:rPr lang="en-US" altLang="en-US" sz="1800" b="1" dirty="0">
                <a:solidFill>
                  <a:srgbClr val="444444"/>
                </a:solidFill>
                <a:latin typeface="Spectral"/>
              </a:rPr>
              <a:t>Solution</a:t>
            </a:r>
          </a:p>
          <a:p>
            <a:pPr lvl="0" eaLnBrk="0" fontAlgn="base" hangingPunct="0">
              <a:spcBef>
                <a:spcPct val="0"/>
              </a:spcBef>
              <a:spcAft>
                <a:spcPct val="0"/>
              </a:spcAft>
            </a:pPr>
            <a:endParaRPr lang="en-US" altLang="en-US" sz="1800" b="1" dirty="0">
              <a:solidFill>
                <a:srgbClr val="444444"/>
              </a:solidFill>
              <a:latin typeface="Spectral"/>
            </a:endParaRPr>
          </a:p>
          <a:p>
            <a:r>
              <a:rPr lang="en-US" sz="1400" dirty="0">
                <a:latin typeface="Spectral"/>
              </a:rPr>
              <a:t>All problems that we’ve just experienced are caused by broken encapsulation. Some objects try to do more than they are supposed to. To collect the data required to perform some action, they invade the private space of other objects instead of letting these objects perform the actual action.</a:t>
            </a:r>
          </a:p>
          <a:p>
            <a:r>
              <a:rPr lang="en-US" sz="1400" dirty="0">
                <a:latin typeface="Spectral"/>
              </a:rPr>
              <a:t>The Memento pattern delegates creating the state snapshots to the actual owner of that state, the </a:t>
            </a:r>
            <a:r>
              <a:rPr lang="en-US" sz="1400" i="1" dirty="0">
                <a:latin typeface="Spectral"/>
              </a:rPr>
              <a:t>originator</a:t>
            </a:r>
            <a:r>
              <a:rPr lang="en-US" sz="1400" dirty="0">
                <a:latin typeface="Spectral"/>
              </a:rPr>
              <a:t> object. Hence, instead of other objects trying to copy the editor’s state from the “outside,” the editor class itself can make the snapshot since it has full access to its own state.</a:t>
            </a:r>
          </a:p>
        </p:txBody>
      </p:sp>
      <p:sp>
        <p:nvSpPr>
          <p:cNvPr id="7" name="Slide Number Placeholder 6">
            <a:extLst>
              <a:ext uri="{FF2B5EF4-FFF2-40B4-BE49-F238E27FC236}">
                <a16:creationId xmlns:a16="http://schemas.microsoft.com/office/drawing/2014/main" id="{4AA82BC5-D335-F87A-D911-8A03062C0647}"/>
              </a:ext>
            </a:extLst>
          </p:cNvPr>
          <p:cNvSpPr>
            <a:spLocks noGrp="1"/>
          </p:cNvSpPr>
          <p:nvPr>
            <p:ph type="sldNum" sz="quarter" idx="53"/>
          </p:nvPr>
        </p:nvSpPr>
        <p:spPr/>
        <p:txBody>
          <a:bodyPr/>
          <a:lstStyle/>
          <a:p>
            <a:fld id="{47FEACEE-25B4-4A2D-B147-27296E36371D}" type="slidenum">
              <a:rPr lang="en-US" altLang="zh-CN" smtClean="0"/>
              <a:pPr/>
              <a:t>19</a:t>
            </a:fld>
            <a:endParaRPr lang="en-US" altLang="zh-CN" dirty="0"/>
          </a:p>
        </p:txBody>
      </p:sp>
      <p:pic>
        <p:nvPicPr>
          <p:cNvPr id="4098" name="Picture 2" descr="Reverting operations in the editor">
            <a:extLst>
              <a:ext uri="{FF2B5EF4-FFF2-40B4-BE49-F238E27FC236}">
                <a16:creationId xmlns:a16="http://schemas.microsoft.com/office/drawing/2014/main" id="{B702C239-12F9-FF77-2022-EF577BFB18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146" y="628665"/>
            <a:ext cx="4476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he originator has full access to the memento, whereas the caretaker can only access the metadata">
            <a:extLst>
              <a:ext uri="{FF2B5EF4-FFF2-40B4-BE49-F238E27FC236}">
                <a16:creationId xmlns:a16="http://schemas.microsoft.com/office/drawing/2014/main" id="{E7B5BACA-E254-3EC9-C46A-D4F141D41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626" y="2454198"/>
            <a:ext cx="5220778" cy="385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969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BED7EB02-3F30-CB54-4834-7AAAE5CEF0FE}"/>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2</a:t>
            </a:fld>
            <a:endParaRPr lang="en-US" dirty="0"/>
          </a:p>
        </p:txBody>
      </p:sp>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a:xfrm>
            <a:off x="877824" y="462092"/>
            <a:ext cx="10603934" cy="1500191"/>
          </a:xfrm>
        </p:spPr>
        <p:txBody>
          <a:bodyPr/>
          <a:lstStyle/>
          <a:p>
            <a:r>
              <a:rPr lang="en-US" sz="8000" dirty="0">
                <a:solidFill>
                  <a:srgbClr val="C00000"/>
                </a:solidFill>
              </a:rPr>
              <a:t>C</a:t>
            </a:r>
            <a:r>
              <a:rPr lang="en-US" dirty="0"/>
              <a:t>HAIN OF RESPONSIBILITY</a:t>
            </a: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Chain of Responsibility</a:t>
            </a:r>
            <a:r>
              <a:rPr lang="en-US" sz="1800" b="0" dirty="0">
                <a:solidFill>
                  <a:schemeClr val="tx1">
                    <a:lumMod val="50000"/>
                    <a:lumOff val="50000"/>
                  </a:schemeClr>
                </a:solidFill>
                <a:latin typeface="Spectral"/>
              </a:rPr>
              <a:t> is a behavioral design pattern that lets you pass requests along a chain of handlers. Upon receiving a request, each handler decides either to process the request or to pass it to the next handler in the chain.</a:t>
            </a:r>
            <a:endParaRPr lang="en-US"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449CE446-8657-0041-4C17-EECF4DEAAE91}"/>
              </a:ext>
            </a:extLst>
          </p:cNvPr>
          <p:cNvSpPr>
            <a:spLocks noChangeArrowheads="1"/>
          </p:cNvSpPr>
          <p:nvPr/>
        </p:nvSpPr>
        <p:spPr bwMode="auto">
          <a:xfrm>
            <a:off x="877824" y="2377506"/>
            <a:ext cx="472071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Chain of Responsibility pattern when your program is expected to process different kinds of requests in various ways, but the exact types of requests and their sequences are unknown beforehand.</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pattern when it’s essential to execute several handlers in a particular order.</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a:t>
            </a:r>
            <a:r>
              <a:rPr lang="en-US" sz="1600" dirty="0" err="1">
                <a:latin typeface="Spectral"/>
              </a:rPr>
              <a:t>CoR</a:t>
            </a:r>
            <a:r>
              <a:rPr lang="en-US" sz="1600" dirty="0">
                <a:latin typeface="Spectral"/>
              </a:rPr>
              <a:t> pattern when the set of handlers and their order are supposed to change at runtime.</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altLang="en-US" sz="1600" b="1" dirty="0">
                <a:latin typeface="Spectral"/>
              </a:rPr>
              <a:t>Use Cases</a:t>
            </a:r>
            <a:r>
              <a:rPr lang="en-US" altLang="en-US" sz="1600" dirty="0">
                <a:latin typeface="Spectral"/>
              </a:rPr>
              <a:t>: </a:t>
            </a:r>
            <a:r>
              <a:rPr lang="en-IN" sz="1600" dirty="0">
                <a:latin typeface="Spectral"/>
              </a:rPr>
              <a:t>Logging</a:t>
            </a:r>
            <a:r>
              <a:rPr lang="en-US" altLang="en-US" sz="1600" dirty="0">
                <a:latin typeface="Spectral"/>
              </a:rPr>
              <a:t>, </a:t>
            </a:r>
            <a:r>
              <a:rPr lang="en-IN" sz="1600" dirty="0">
                <a:latin typeface="Spectral"/>
              </a:rPr>
              <a:t>Middleware in Web Frameworks.</a:t>
            </a:r>
            <a:r>
              <a:rPr lang="en-US" altLang="en-US" sz="1600" dirty="0">
                <a:latin typeface="Spectral"/>
              </a:rPr>
              <a:t> </a:t>
            </a:r>
            <a:endParaRPr kumimoji="0" lang="en-US" altLang="en-US" sz="1600" i="0" u="none" strike="noStrike" cap="none" normalizeH="0" baseline="0" dirty="0">
              <a:ln>
                <a:noFill/>
              </a:ln>
              <a:solidFill>
                <a:schemeClr val="tx1"/>
              </a:solidFill>
              <a:effectLst/>
              <a:latin typeface="Spectral"/>
            </a:endParaRPr>
          </a:p>
        </p:txBody>
      </p:sp>
      <p:pic>
        <p:nvPicPr>
          <p:cNvPr id="1026" name="Picture 2" descr="Chain of Responsibility design pattern">
            <a:extLst>
              <a:ext uri="{FF2B5EF4-FFF2-40B4-BE49-F238E27FC236}">
                <a16:creationId xmlns:a16="http://schemas.microsoft.com/office/drawing/2014/main" id="{E609DD8E-08D7-2451-A69B-E11F9E4B5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263" y="2248619"/>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26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3FD0995E-80AE-943C-DD2C-096D0BF5E62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A1FC5B8-FC18-58C6-16FA-F9CCF915AE0C}"/>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E8E24235-789D-9E1A-A288-904E22D4D03A}"/>
              </a:ext>
            </a:extLst>
          </p:cNvPr>
          <p:cNvSpPr>
            <a:spLocks noGrp="1"/>
          </p:cNvSpPr>
          <p:nvPr>
            <p:ph type="sldNum" sz="quarter" idx="53"/>
          </p:nvPr>
        </p:nvSpPr>
        <p:spPr/>
        <p:txBody>
          <a:bodyPr/>
          <a:lstStyle/>
          <a:p>
            <a:fld id="{47FEACEE-25B4-4A2D-B147-27296E36371D}" type="slidenum">
              <a:rPr lang="en-US" altLang="zh-CN" smtClean="0"/>
              <a:pPr/>
              <a:t>20</a:t>
            </a:fld>
            <a:endParaRPr lang="en-US" altLang="zh-CN" dirty="0"/>
          </a:p>
        </p:txBody>
      </p:sp>
      <p:pic>
        <p:nvPicPr>
          <p:cNvPr id="3" name="Picture 2">
            <a:extLst>
              <a:ext uri="{FF2B5EF4-FFF2-40B4-BE49-F238E27FC236}">
                <a16:creationId xmlns:a16="http://schemas.microsoft.com/office/drawing/2014/main" id="{90095EC0-74AE-7740-DDB7-58DF9E88FDE6}"/>
              </a:ext>
            </a:extLst>
          </p:cNvPr>
          <p:cNvPicPr>
            <a:picLocks noChangeAspect="1"/>
          </p:cNvPicPr>
          <p:nvPr/>
        </p:nvPicPr>
        <p:blipFill>
          <a:blip r:embed="rId2"/>
          <a:stretch>
            <a:fillRect/>
          </a:stretch>
        </p:blipFill>
        <p:spPr>
          <a:xfrm>
            <a:off x="1475730" y="1118865"/>
            <a:ext cx="9240540" cy="4620270"/>
          </a:xfrm>
          <a:prstGeom prst="rect">
            <a:avLst/>
          </a:prstGeom>
        </p:spPr>
      </p:pic>
    </p:spTree>
    <p:extLst>
      <p:ext uri="{BB962C8B-B14F-4D97-AF65-F5344CB8AC3E}">
        <p14:creationId xmlns:p14="http://schemas.microsoft.com/office/powerpoint/2010/main" val="340791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54F3D599-3C93-E253-EFC3-57F9570091E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6038E6F-8FEB-A72F-F697-A02E2D606366}"/>
              </a:ext>
            </a:extLst>
          </p:cNvPr>
          <p:cNvSpPr>
            <a:spLocks noGrp="1"/>
          </p:cNvSpPr>
          <p:nvPr>
            <p:ph type="sldNum" sz="quarter" idx="53"/>
          </p:nvPr>
        </p:nvSpPr>
        <p:spPr/>
        <p:txBody>
          <a:bodyPr/>
          <a:lstStyle/>
          <a:p>
            <a:fld id="{47FEACEE-25B4-4A2D-B147-27296E36371D}" type="slidenum">
              <a:rPr lang="en-US" altLang="zh-CN" smtClean="0"/>
              <a:pPr/>
              <a:t>21</a:t>
            </a:fld>
            <a:endParaRPr lang="en-US" altLang="zh-CN" dirty="0"/>
          </a:p>
        </p:txBody>
      </p:sp>
      <p:pic>
        <p:nvPicPr>
          <p:cNvPr id="4" name="Picture 3">
            <a:extLst>
              <a:ext uri="{FF2B5EF4-FFF2-40B4-BE49-F238E27FC236}">
                <a16:creationId xmlns:a16="http://schemas.microsoft.com/office/drawing/2014/main" id="{1AE95C3E-FB0F-F83F-9476-DF6A7450C089}"/>
              </a:ext>
            </a:extLst>
          </p:cNvPr>
          <p:cNvPicPr>
            <a:picLocks noChangeAspect="1"/>
          </p:cNvPicPr>
          <p:nvPr/>
        </p:nvPicPr>
        <p:blipFill>
          <a:blip r:embed="rId2"/>
          <a:stretch>
            <a:fillRect/>
          </a:stretch>
        </p:blipFill>
        <p:spPr>
          <a:xfrm>
            <a:off x="1409948" y="0"/>
            <a:ext cx="9372104" cy="6858000"/>
          </a:xfrm>
          <a:prstGeom prst="rect">
            <a:avLst/>
          </a:prstGeom>
        </p:spPr>
      </p:pic>
      <p:pic>
        <p:nvPicPr>
          <p:cNvPr id="8" name="Picture 7">
            <a:extLst>
              <a:ext uri="{FF2B5EF4-FFF2-40B4-BE49-F238E27FC236}">
                <a16:creationId xmlns:a16="http://schemas.microsoft.com/office/drawing/2014/main" id="{C41A558E-C3A7-22F9-3683-EC5162EE8590}"/>
              </a:ext>
            </a:extLst>
          </p:cNvPr>
          <p:cNvPicPr>
            <a:picLocks noChangeAspect="1"/>
          </p:cNvPicPr>
          <p:nvPr/>
        </p:nvPicPr>
        <p:blipFill>
          <a:blip r:embed="rId2"/>
          <a:srcRect r="99212" b="81384"/>
          <a:stretch>
            <a:fillRect/>
          </a:stretch>
        </p:blipFill>
        <p:spPr>
          <a:xfrm>
            <a:off x="0" y="0"/>
            <a:ext cx="1475117" cy="1276709"/>
          </a:xfrm>
          <a:prstGeom prst="rect">
            <a:avLst/>
          </a:prstGeom>
        </p:spPr>
      </p:pic>
      <p:pic>
        <p:nvPicPr>
          <p:cNvPr id="10" name="Picture 9">
            <a:extLst>
              <a:ext uri="{FF2B5EF4-FFF2-40B4-BE49-F238E27FC236}">
                <a16:creationId xmlns:a16="http://schemas.microsoft.com/office/drawing/2014/main" id="{07028B1F-7688-1BF4-E3FB-9B8E4B4FD4A3}"/>
              </a:ext>
            </a:extLst>
          </p:cNvPr>
          <p:cNvPicPr>
            <a:picLocks noChangeAspect="1"/>
          </p:cNvPicPr>
          <p:nvPr/>
        </p:nvPicPr>
        <p:blipFill>
          <a:blip r:embed="rId2"/>
          <a:srcRect l="98077" b="81384"/>
          <a:stretch>
            <a:fillRect/>
          </a:stretch>
        </p:blipFill>
        <p:spPr>
          <a:xfrm>
            <a:off x="10782052" y="0"/>
            <a:ext cx="1409948" cy="1276709"/>
          </a:xfrm>
          <a:prstGeom prst="rect">
            <a:avLst/>
          </a:prstGeom>
        </p:spPr>
      </p:pic>
    </p:spTree>
    <p:extLst>
      <p:ext uri="{BB962C8B-B14F-4D97-AF65-F5344CB8AC3E}">
        <p14:creationId xmlns:p14="http://schemas.microsoft.com/office/powerpoint/2010/main" val="3623450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CC9E5E17-18A6-2194-B844-8EA5DD5EFDDA}"/>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0FD2CF87-FC0B-559C-BF99-0E7B2A728FF0}"/>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22</a:t>
            </a:fld>
            <a:endParaRPr lang="en-US" dirty="0"/>
          </a:p>
        </p:txBody>
      </p:sp>
      <p:sp>
        <p:nvSpPr>
          <p:cNvPr id="3" name="Title 2">
            <a:extLst>
              <a:ext uri="{FF2B5EF4-FFF2-40B4-BE49-F238E27FC236}">
                <a16:creationId xmlns:a16="http://schemas.microsoft.com/office/drawing/2014/main" id="{ED0E4A56-E3EA-6609-98D3-1C637A8DF470}"/>
              </a:ext>
            </a:extLst>
          </p:cNvPr>
          <p:cNvSpPr>
            <a:spLocks noGrp="1"/>
          </p:cNvSpPr>
          <p:nvPr>
            <p:ph type="title"/>
          </p:nvPr>
        </p:nvSpPr>
        <p:spPr>
          <a:xfrm>
            <a:off x="877824" y="189780"/>
            <a:ext cx="10940365" cy="1947674"/>
          </a:xfrm>
        </p:spPr>
        <p:txBody>
          <a:bodyPr/>
          <a:lstStyle/>
          <a:p>
            <a:r>
              <a:rPr lang="en-US" sz="8000" dirty="0">
                <a:solidFill>
                  <a:srgbClr val="C00000"/>
                </a:solidFill>
              </a:rPr>
              <a:t>O</a:t>
            </a:r>
            <a:r>
              <a:rPr lang="en-US" dirty="0"/>
              <a:t>BSERVER</a:t>
            </a:r>
            <a:br>
              <a:rPr lang="en-US" sz="1800" b="0" dirty="0">
                <a:solidFill>
                  <a:schemeClr val="tx1">
                    <a:lumMod val="50000"/>
                    <a:lumOff val="50000"/>
                  </a:schemeClr>
                </a:solidFill>
              </a:rPr>
            </a:br>
            <a:br>
              <a:rPr lang="en-US" sz="1800" b="0" dirty="0">
                <a:solidFill>
                  <a:schemeClr val="tx1">
                    <a:lumMod val="50000"/>
                    <a:lumOff val="50000"/>
                  </a:schemeClr>
                </a:solidFill>
              </a:rPr>
            </a:br>
            <a:r>
              <a:rPr lang="en-US" sz="1800" dirty="0">
                <a:solidFill>
                  <a:schemeClr val="tx1">
                    <a:lumMod val="50000"/>
                    <a:lumOff val="50000"/>
                  </a:schemeClr>
                </a:solidFill>
                <a:latin typeface="Spectral"/>
              </a:rPr>
              <a:t>Observer</a:t>
            </a:r>
            <a:r>
              <a:rPr lang="en-US" sz="1800" b="0" dirty="0">
                <a:solidFill>
                  <a:schemeClr val="tx1">
                    <a:lumMod val="50000"/>
                    <a:lumOff val="50000"/>
                  </a:schemeClr>
                </a:solidFill>
                <a:latin typeface="Spectral"/>
              </a:rPr>
              <a:t> is a behavioral design pattern that lets you define a subscription mechanism to notify multiple objects about any events that happen to the object they’re observing.</a:t>
            </a:r>
            <a:endParaRPr lang="en-US" b="0"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3DB27F0F-070A-C15E-4FB1-4738AFD50D2E}"/>
              </a:ext>
            </a:extLst>
          </p:cNvPr>
          <p:cNvSpPr>
            <a:spLocks noChangeArrowheads="1"/>
          </p:cNvSpPr>
          <p:nvPr/>
        </p:nvSpPr>
        <p:spPr bwMode="auto">
          <a:xfrm>
            <a:off x="877824" y="2623735"/>
            <a:ext cx="472071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Observer pattern when changes to the state of one object may require changing other objects, and the actual set of objects is unknown beforehand or changes dynamically.</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pattern when some objects in your app must observe others, but only for a limited time or in specific cases.</a:t>
            </a:r>
          </a:p>
          <a:p>
            <a:pPr marL="285750" indent="-285750">
              <a:buFont typeface="Wingdings" panose="05000000000000000000" pitchFamily="2" charset="2"/>
              <a:buChar char="q"/>
            </a:pPr>
            <a:endParaRPr lang="en-US" sz="1600" dirty="0">
              <a:latin typeface="Spectral"/>
            </a:endParaRPr>
          </a:p>
          <a:p>
            <a:endParaRPr lang="en-US" sz="1600" dirty="0">
              <a:latin typeface="Spectral"/>
            </a:endParaRPr>
          </a:p>
          <a:p>
            <a:pPr marL="285750" indent="-285750">
              <a:buFont typeface="Wingdings" panose="05000000000000000000" pitchFamily="2" charset="2"/>
              <a:buChar char="q"/>
            </a:pPr>
            <a:r>
              <a:rPr lang="en-US" altLang="en-US" sz="1600" dirty="0">
                <a:latin typeface="Spectral"/>
              </a:rPr>
              <a:t>Use Cases: </a:t>
            </a:r>
            <a:r>
              <a:rPr lang="en-IN" sz="1600" dirty="0">
                <a:latin typeface="Spectral"/>
              </a:rPr>
              <a:t>Notification Systems.</a:t>
            </a:r>
            <a:endParaRPr kumimoji="0" lang="en-US" altLang="en-US" sz="1600" i="0" u="none" strike="noStrike" cap="none" normalizeH="0" baseline="0" dirty="0">
              <a:ln>
                <a:noFill/>
              </a:ln>
              <a:solidFill>
                <a:schemeClr val="tx1"/>
              </a:solidFill>
              <a:effectLst/>
              <a:latin typeface="Spectral"/>
            </a:endParaRPr>
          </a:p>
        </p:txBody>
      </p:sp>
      <p:pic>
        <p:nvPicPr>
          <p:cNvPr id="1026" name="Picture 2" descr="Observer Design Pattern">
            <a:extLst>
              <a:ext uri="{FF2B5EF4-FFF2-40B4-BE49-F238E27FC236}">
                <a16:creationId xmlns:a16="http://schemas.microsoft.com/office/drawing/2014/main" id="{A95C4FED-521E-4CB0-73F5-A22A1E8EC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059" y="2409237"/>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420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05F8048E-C243-1C8A-14F4-FD6A726E55C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AAC67D-37B7-A0A5-C5D6-44312CEE9A87}"/>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02E1DD59-6B2B-6A99-44E2-962C1DA4600B}"/>
              </a:ext>
            </a:extLst>
          </p:cNvPr>
          <p:cNvSpPr>
            <a:spLocks noGrp="1"/>
          </p:cNvSpPr>
          <p:nvPr>
            <p:ph type="body" sz="quarter" idx="28"/>
          </p:nvPr>
        </p:nvSpPr>
        <p:spPr>
          <a:xfrm>
            <a:off x="423618" y="1330572"/>
            <a:ext cx="5954664" cy="5252473"/>
          </a:xfrm>
        </p:spPr>
        <p:txBody>
          <a:bodyPr/>
          <a:lstStyle/>
          <a:p>
            <a:pPr lvl="0" eaLnBrk="0" fontAlgn="base" hangingPunct="0">
              <a:spcBef>
                <a:spcPct val="0"/>
              </a:spcBef>
              <a:spcAft>
                <a:spcPct val="0"/>
              </a:spcAft>
            </a:pPr>
            <a:r>
              <a:rPr lang="en-US" sz="1800" b="1" dirty="0">
                <a:latin typeface="Spectral"/>
              </a:rPr>
              <a:t>Problem </a:t>
            </a:r>
          </a:p>
          <a:p>
            <a:pPr lvl="0" eaLnBrk="0" fontAlgn="base" hangingPunct="0">
              <a:spcBef>
                <a:spcPct val="0"/>
              </a:spcBef>
              <a:spcAft>
                <a:spcPct val="0"/>
              </a:spcAft>
            </a:pPr>
            <a:br>
              <a:rPr lang="en-US" sz="1400" dirty="0">
                <a:latin typeface="Spectral"/>
              </a:rPr>
            </a:br>
            <a:r>
              <a:rPr lang="en-US" altLang="en-US" sz="1400" dirty="0">
                <a:solidFill>
                  <a:srgbClr val="444444"/>
                </a:solidFill>
                <a:latin typeface="Spectral"/>
              </a:rPr>
              <a:t>Imagine that you have two types of objects: a Customer and a Store. The customer is very interested in a particular brand of product (say, it’s a new model of the iPhone) which should become available in the store very soon.</a:t>
            </a:r>
            <a:endParaRPr lang="en-US" altLang="en-US" sz="1400" dirty="0">
              <a:solidFill>
                <a:schemeClr val="tx1"/>
              </a:solidFill>
              <a:latin typeface="Spectral"/>
            </a:endParaRPr>
          </a:p>
          <a:p>
            <a:pPr lvl="0" eaLnBrk="0" fontAlgn="base" hangingPunct="0">
              <a:spcBef>
                <a:spcPct val="0"/>
              </a:spcBef>
              <a:spcAft>
                <a:spcPct val="0"/>
              </a:spcAft>
            </a:pPr>
            <a:r>
              <a:rPr lang="en-US" altLang="en-US" sz="1400" dirty="0">
                <a:solidFill>
                  <a:srgbClr val="444444"/>
                </a:solidFill>
                <a:latin typeface="Spectral"/>
              </a:rPr>
              <a:t>The customer could visit the store every day and check product availability. But while the product is still </a:t>
            </a:r>
            <a:r>
              <a:rPr lang="en-US" altLang="en-US" sz="1400" dirty="0" err="1">
                <a:solidFill>
                  <a:srgbClr val="444444"/>
                </a:solidFill>
                <a:latin typeface="Spectral"/>
              </a:rPr>
              <a:t>en</a:t>
            </a:r>
            <a:r>
              <a:rPr lang="en-US" altLang="en-US" sz="1400" dirty="0">
                <a:solidFill>
                  <a:srgbClr val="444444"/>
                </a:solidFill>
                <a:latin typeface="Spectral"/>
              </a:rPr>
              <a:t> route, most of these trips would be pointless.</a:t>
            </a:r>
            <a:endParaRPr lang="en-US" altLang="en-US" sz="1400" dirty="0">
              <a:solidFill>
                <a:schemeClr val="tx1"/>
              </a:solidFill>
              <a:latin typeface="Spectral"/>
            </a:endParaRPr>
          </a:p>
          <a:p>
            <a:pPr lvl="0" eaLnBrk="0" fontAlgn="base" hangingPunct="0">
              <a:spcBef>
                <a:spcPct val="0"/>
              </a:spcBef>
              <a:spcAft>
                <a:spcPct val="0"/>
              </a:spcAft>
            </a:pPr>
            <a:br>
              <a:rPr lang="en-US" altLang="en-US" sz="1400" dirty="0">
                <a:solidFill>
                  <a:srgbClr val="444444"/>
                </a:solidFill>
                <a:latin typeface="Spectral"/>
              </a:rPr>
            </a:br>
            <a:r>
              <a:rPr lang="en-US" altLang="en-US" sz="1800" b="1" dirty="0">
                <a:solidFill>
                  <a:srgbClr val="444444"/>
                </a:solidFill>
                <a:latin typeface="Spectral"/>
              </a:rPr>
              <a:t>Solution</a:t>
            </a:r>
          </a:p>
          <a:p>
            <a:pPr lvl="0" eaLnBrk="0" fontAlgn="base" hangingPunct="0">
              <a:spcBef>
                <a:spcPct val="0"/>
              </a:spcBef>
              <a:spcAft>
                <a:spcPct val="0"/>
              </a:spcAft>
            </a:pPr>
            <a:endParaRPr lang="en-US" altLang="en-US" sz="1800" b="1" dirty="0">
              <a:solidFill>
                <a:srgbClr val="444444"/>
              </a:solidFill>
              <a:latin typeface="Spectral"/>
            </a:endParaRPr>
          </a:p>
          <a:p>
            <a:r>
              <a:rPr lang="en-US" sz="1400" dirty="0">
                <a:latin typeface="Spectral"/>
              </a:rPr>
              <a:t>The object that has some interesting state is often called </a:t>
            </a:r>
            <a:r>
              <a:rPr lang="en-US" sz="1400" i="1" dirty="0">
                <a:latin typeface="Spectral"/>
              </a:rPr>
              <a:t>subject</a:t>
            </a:r>
            <a:r>
              <a:rPr lang="en-US" sz="1400" dirty="0">
                <a:latin typeface="Spectral"/>
              </a:rPr>
              <a:t>, but since it’s also going to notify other objects about the changes to its state, we’ll call it </a:t>
            </a:r>
            <a:r>
              <a:rPr lang="en-US" sz="1400" i="1" dirty="0">
                <a:latin typeface="Spectral"/>
              </a:rPr>
              <a:t>publisher</a:t>
            </a:r>
            <a:r>
              <a:rPr lang="en-US" sz="1400" dirty="0">
                <a:latin typeface="Spectral"/>
              </a:rPr>
              <a:t>. All other objects that want to track changes to the publisher’s state are called </a:t>
            </a:r>
            <a:r>
              <a:rPr lang="en-US" sz="1400" i="1" dirty="0">
                <a:latin typeface="Spectral"/>
              </a:rPr>
              <a:t>subscribers</a:t>
            </a:r>
            <a:r>
              <a:rPr lang="en-US" sz="1400" dirty="0">
                <a:latin typeface="Spectral"/>
              </a:rPr>
              <a:t>.</a:t>
            </a:r>
          </a:p>
          <a:p>
            <a:r>
              <a:rPr lang="en-US" sz="1400" dirty="0">
                <a:latin typeface="Spectral"/>
              </a:rPr>
              <a:t>The Observer pattern suggests that you add a subscription mechanism to the publisher class so individual objects can subscribe to or unsubscribe from a stream of events coming from that publisher. Fear not! Everything isn’t as complicated as it sounds. In reality, this mechanism consists of 1) an array field for storing a list of references to subscriber objects and 2) several public methods which allow adding subscribers to and removing them from that list.</a:t>
            </a:r>
          </a:p>
          <a:p>
            <a:pPr lvl="0" eaLnBrk="0" fontAlgn="base" hangingPunct="0">
              <a:spcBef>
                <a:spcPct val="0"/>
              </a:spcBef>
              <a:spcAft>
                <a:spcPct val="0"/>
              </a:spcAft>
            </a:pPr>
            <a:endParaRPr lang="en-US" altLang="en-US" sz="1800" b="1" dirty="0">
              <a:solidFill>
                <a:srgbClr val="444444"/>
              </a:solidFill>
              <a:latin typeface="Spectral"/>
            </a:endParaRPr>
          </a:p>
        </p:txBody>
      </p:sp>
      <p:sp>
        <p:nvSpPr>
          <p:cNvPr id="7" name="Slide Number Placeholder 6">
            <a:extLst>
              <a:ext uri="{FF2B5EF4-FFF2-40B4-BE49-F238E27FC236}">
                <a16:creationId xmlns:a16="http://schemas.microsoft.com/office/drawing/2014/main" id="{CF163F84-B827-1342-5254-6181F677CA70}"/>
              </a:ext>
            </a:extLst>
          </p:cNvPr>
          <p:cNvSpPr>
            <a:spLocks noGrp="1"/>
          </p:cNvSpPr>
          <p:nvPr>
            <p:ph type="sldNum" sz="quarter" idx="53"/>
          </p:nvPr>
        </p:nvSpPr>
        <p:spPr/>
        <p:txBody>
          <a:bodyPr/>
          <a:lstStyle/>
          <a:p>
            <a:fld id="{47FEACEE-25B4-4A2D-B147-27296E36371D}" type="slidenum">
              <a:rPr lang="en-US" altLang="zh-CN" smtClean="0"/>
              <a:pPr/>
              <a:t>23</a:t>
            </a:fld>
            <a:endParaRPr lang="en-US" altLang="zh-CN" dirty="0"/>
          </a:p>
        </p:txBody>
      </p:sp>
      <p:pic>
        <p:nvPicPr>
          <p:cNvPr id="2050" name="Picture 2" descr="Visiting store vs. sending spam">
            <a:extLst>
              <a:ext uri="{FF2B5EF4-FFF2-40B4-BE49-F238E27FC236}">
                <a16:creationId xmlns:a16="http://schemas.microsoft.com/office/drawing/2014/main" id="{B5A6BE83-4860-1FF8-949C-A11509E30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856" y="274955"/>
            <a:ext cx="5192381" cy="25961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tification methods">
            <a:extLst>
              <a:ext uri="{FF2B5EF4-FFF2-40B4-BE49-F238E27FC236}">
                <a16:creationId xmlns:a16="http://schemas.microsoft.com/office/drawing/2014/main" id="{8E9F265D-F045-20C2-7AD8-3AD5C4818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2144" y="3032598"/>
            <a:ext cx="4187099" cy="336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532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149A2A53-3523-BF14-610C-F163E01621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E7ECF1A-305E-9FF5-798B-722A384F7BC7}"/>
              </a:ext>
            </a:extLst>
          </p:cNvPr>
          <p:cNvPicPr>
            <a:picLocks noChangeAspect="1"/>
          </p:cNvPicPr>
          <p:nvPr/>
        </p:nvPicPr>
        <p:blipFill>
          <a:blip r:embed="rId2"/>
          <a:stretch>
            <a:fillRect/>
          </a:stretch>
        </p:blipFill>
        <p:spPr>
          <a:xfrm>
            <a:off x="1532888" y="618000"/>
            <a:ext cx="9126224" cy="5782482"/>
          </a:xfrm>
          <a:prstGeom prst="rect">
            <a:avLst/>
          </a:prstGeom>
        </p:spPr>
      </p:pic>
      <p:sp>
        <p:nvSpPr>
          <p:cNvPr id="5" name="Title 4">
            <a:extLst>
              <a:ext uri="{FF2B5EF4-FFF2-40B4-BE49-F238E27FC236}">
                <a16:creationId xmlns:a16="http://schemas.microsoft.com/office/drawing/2014/main" id="{A8575723-4FFE-CC70-FBC0-2EFF2BF37213}"/>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41DB9279-EF59-545A-6A64-5FBE2DED707E}"/>
              </a:ext>
            </a:extLst>
          </p:cNvPr>
          <p:cNvSpPr>
            <a:spLocks noGrp="1"/>
          </p:cNvSpPr>
          <p:nvPr>
            <p:ph type="sldNum" sz="quarter" idx="53"/>
          </p:nvPr>
        </p:nvSpPr>
        <p:spPr/>
        <p:txBody>
          <a:bodyPr/>
          <a:lstStyle/>
          <a:p>
            <a:fld id="{47FEACEE-25B4-4A2D-B147-27296E36371D}" type="slidenum">
              <a:rPr lang="en-US" altLang="zh-CN" smtClean="0"/>
              <a:pPr/>
              <a:t>24</a:t>
            </a:fld>
            <a:endParaRPr lang="en-US" altLang="zh-CN" dirty="0"/>
          </a:p>
        </p:txBody>
      </p:sp>
    </p:spTree>
    <p:extLst>
      <p:ext uri="{BB962C8B-B14F-4D97-AF65-F5344CB8AC3E}">
        <p14:creationId xmlns:p14="http://schemas.microsoft.com/office/powerpoint/2010/main" val="2506607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E881E6C2-0542-151B-D08F-ADF4BB17F30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E66F3D9-E1B1-28C1-CB51-E8A0BB6B7BF7}"/>
              </a:ext>
            </a:extLst>
          </p:cNvPr>
          <p:cNvSpPr>
            <a:spLocks noGrp="1"/>
          </p:cNvSpPr>
          <p:nvPr>
            <p:ph type="sldNum" sz="quarter" idx="53"/>
          </p:nvPr>
        </p:nvSpPr>
        <p:spPr/>
        <p:txBody>
          <a:bodyPr/>
          <a:lstStyle/>
          <a:p>
            <a:fld id="{47FEACEE-25B4-4A2D-B147-27296E36371D}" type="slidenum">
              <a:rPr lang="en-US" altLang="zh-CN" smtClean="0"/>
              <a:pPr/>
              <a:t>25</a:t>
            </a:fld>
            <a:endParaRPr lang="en-US" altLang="zh-CN" dirty="0"/>
          </a:p>
        </p:txBody>
      </p:sp>
      <p:pic>
        <p:nvPicPr>
          <p:cNvPr id="3" name="Picture 2">
            <a:extLst>
              <a:ext uri="{FF2B5EF4-FFF2-40B4-BE49-F238E27FC236}">
                <a16:creationId xmlns:a16="http://schemas.microsoft.com/office/drawing/2014/main" id="{35BB03CC-D82B-FEE3-A900-C8AF2817766C}"/>
              </a:ext>
            </a:extLst>
          </p:cNvPr>
          <p:cNvPicPr>
            <a:picLocks noChangeAspect="1"/>
          </p:cNvPicPr>
          <p:nvPr/>
        </p:nvPicPr>
        <p:blipFill>
          <a:blip r:embed="rId2"/>
          <a:stretch>
            <a:fillRect/>
          </a:stretch>
        </p:blipFill>
        <p:spPr>
          <a:xfrm>
            <a:off x="1277071" y="0"/>
            <a:ext cx="9637857" cy="6858000"/>
          </a:xfrm>
          <a:prstGeom prst="rect">
            <a:avLst/>
          </a:prstGeom>
        </p:spPr>
      </p:pic>
      <p:pic>
        <p:nvPicPr>
          <p:cNvPr id="5" name="Picture 4">
            <a:extLst>
              <a:ext uri="{FF2B5EF4-FFF2-40B4-BE49-F238E27FC236}">
                <a16:creationId xmlns:a16="http://schemas.microsoft.com/office/drawing/2014/main" id="{7B029629-0F12-86A1-129E-C200D4207A03}"/>
              </a:ext>
            </a:extLst>
          </p:cNvPr>
          <p:cNvPicPr>
            <a:picLocks noChangeAspect="1"/>
          </p:cNvPicPr>
          <p:nvPr/>
        </p:nvPicPr>
        <p:blipFill>
          <a:blip r:embed="rId2"/>
          <a:srcRect r="99169" b="80713"/>
          <a:stretch>
            <a:fillRect/>
          </a:stretch>
        </p:blipFill>
        <p:spPr>
          <a:xfrm>
            <a:off x="-1" y="0"/>
            <a:ext cx="1354347" cy="1322717"/>
          </a:xfrm>
          <a:prstGeom prst="rect">
            <a:avLst/>
          </a:prstGeom>
        </p:spPr>
      </p:pic>
      <p:pic>
        <p:nvPicPr>
          <p:cNvPr id="6" name="Picture 5">
            <a:extLst>
              <a:ext uri="{FF2B5EF4-FFF2-40B4-BE49-F238E27FC236}">
                <a16:creationId xmlns:a16="http://schemas.microsoft.com/office/drawing/2014/main" id="{3B506DC6-F622-3DAA-0986-21950D42BD97}"/>
              </a:ext>
            </a:extLst>
          </p:cNvPr>
          <p:cNvPicPr>
            <a:picLocks noChangeAspect="1"/>
          </p:cNvPicPr>
          <p:nvPr/>
        </p:nvPicPr>
        <p:blipFill>
          <a:blip r:embed="rId2"/>
          <a:srcRect l="98419" r="175" b="80713"/>
          <a:stretch>
            <a:fillRect/>
          </a:stretch>
        </p:blipFill>
        <p:spPr>
          <a:xfrm>
            <a:off x="10837653" y="0"/>
            <a:ext cx="1354347" cy="1322717"/>
          </a:xfrm>
          <a:prstGeom prst="rect">
            <a:avLst/>
          </a:prstGeom>
        </p:spPr>
      </p:pic>
    </p:spTree>
    <p:extLst>
      <p:ext uri="{BB962C8B-B14F-4D97-AF65-F5344CB8AC3E}">
        <p14:creationId xmlns:p14="http://schemas.microsoft.com/office/powerpoint/2010/main" val="2863580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576CABF0-F300-14C8-887F-648A60E38AA0}"/>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FDDF38E-15C4-2C38-6521-177A1232EEE6}"/>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26</a:t>
            </a:fld>
            <a:endParaRPr lang="en-US" dirty="0"/>
          </a:p>
        </p:txBody>
      </p:sp>
      <p:sp>
        <p:nvSpPr>
          <p:cNvPr id="3" name="Title 2">
            <a:extLst>
              <a:ext uri="{FF2B5EF4-FFF2-40B4-BE49-F238E27FC236}">
                <a16:creationId xmlns:a16="http://schemas.microsoft.com/office/drawing/2014/main" id="{F64D075F-F5D9-413D-BC71-D9B497D6F9B7}"/>
              </a:ext>
            </a:extLst>
          </p:cNvPr>
          <p:cNvSpPr>
            <a:spLocks noGrp="1"/>
          </p:cNvSpPr>
          <p:nvPr>
            <p:ph type="title"/>
          </p:nvPr>
        </p:nvSpPr>
        <p:spPr>
          <a:xfrm>
            <a:off x="877824" y="189780"/>
            <a:ext cx="10940365" cy="1947674"/>
          </a:xfrm>
        </p:spPr>
        <p:txBody>
          <a:bodyPr/>
          <a:lstStyle/>
          <a:p>
            <a:r>
              <a:rPr lang="en-US" sz="8000" dirty="0">
                <a:solidFill>
                  <a:srgbClr val="C00000"/>
                </a:solidFill>
              </a:rPr>
              <a:t>S</a:t>
            </a:r>
            <a:r>
              <a:rPr lang="en-US" dirty="0"/>
              <a:t>TATE</a:t>
            </a:r>
            <a:br>
              <a:rPr lang="en-US" sz="1800" b="0" dirty="0">
                <a:solidFill>
                  <a:schemeClr val="tx1">
                    <a:lumMod val="50000"/>
                    <a:lumOff val="50000"/>
                  </a:schemeClr>
                </a:solidFill>
              </a:rPr>
            </a:b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State</a:t>
            </a:r>
            <a:r>
              <a:rPr lang="en-US" sz="1800" b="0" dirty="0">
                <a:solidFill>
                  <a:schemeClr val="tx1">
                    <a:lumMod val="50000"/>
                    <a:lumOff val="50000"/>
                  </a:schemeClr>
                </a:solidFill>
                <a:latin typeface="Spectral"/>
              </a:rPr>
              <a:t> is a behavioral design pattern that lets an object alter its behavior when its internal state changes. It appears as if the object changed its class.</a:t>
            </a:r>
            <a:endParaRPr lang="en-US" b="0"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4D499C16-EC44-AF5C-36A2-4A07B09488E4}"/>
              </a:ext>
            </a:extLst>
          </p:cNvPr>
          <p:cNvSpPr>
            <a:spLocks noChangeArrowheads="1"/>
          </p:cNvSpPr>
          <p:nvPr/>
        </p:nvSpPr>
        <p:spPr bwMode="auto">
          <a:xfrm>
            <a:off x="877824" y="2377515"/>
            <a:ext cx="472071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State pattern when you have an object that behaves differently depending on its current state, the number of states is enormous, and the state-specific code changes frequently.</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pattern when you have a class polluted with massive conditionals that alter how the class behaves according to the current values of the class’s fields.</a:t>
            </a:r>
          </a:p>
          <a:p>
            <a:pPr marL="285750" indent="-285750">
              <a:buFont typeface="Wingdings" panose="05000000000000000000" pitchFamily="2" charset="2"/>
              <a:buChar char="q"/>
            </a:pPr>
            <a:r>
              <a:rPr lang="en-US" sz="1600" dirty="0">
                <a:latin typeface="Spectral"/>
              </a:rPr>
              <a:t>Use State when you have a lot of duplicate code across similar states and transitions of a condition-based state machine.</a:t>
            </a:r>
          </a:p>
          <a:p>
            <a:endParaRPr lang="en-US" sz="1600" dirty="0">
              <a:latin typeface="Spectral"/>
            </a:endParaRPr>
          </a:p>
          <a:p>
            <a:pPr marL="285750" indent="-285750">
              <a:buFont typeface="Wingdings" panose="05000000000000000000" pitchFamily="2" charset="2"/>
              <a:buChar char="q"/>
            </a:pPr>
            <a:r>
              <a:rPr lang="en-US" altLang="en-US" sz="1600" dirty="0">
                <a:latin typeface="Spectral"/>
              </a:rPr>
              <a:t>Use Cases: </a:t>
            </a:r>
            <a:r>
              <a:rPr lang="en-IN" sz="1600" dirty="0">
                <a:latin typeface="Spectral"/>
              </a:rPr>
              <a:t>Media Player, Vending Machine.</a:t>
            </a:r>
            <a:endParaRPr kumimoji="0" lang="en-US" altLang="en-US" sz="1600" i="0" u="none" strike="noStrike" cap="none" normalizeH="0" baseline="0" dirty="0">
              <a:ln>
                <a:noFill/>
              </a:ln>
              <a:solidFill>
                <a:schemeClr val="tx1"/>
              </a:solidFill>
              <a:effectLst/>
              <a:latin typeface="Spectral"/>
            </a:endParaRPr>
          </a:p>
        </p:txBody>
      </p:sp>
      <p:pic>
        <p:nvPicPr>
          <p:cNvPr id="3076" name="Picture 4">
            <a:extLst>
              <a:ext uri="{FF2B5EF4-FFF2-40B4-BE49-F238E27FC236}">
                <a16:creationId xmlns:a16="http://schemas.microsoft.com/office/drawing/2014/main" id="{0F91B883-F3A1-A4D0-AC8A-9D8279B6A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649" y="2323899"/>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294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EE0872D3-E3B1-B8FF-EC2B-5A5956F5E9F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F7AB209-F10E-10FE-D7DB-431275E8E184}"/>
              </a:ext>
            </a:extLst>
          </p:cNvPr>
          <p:cNvSpPr>
            <a:spLocks noGrp="1"/>
          </p:cNvSpPr>
          <p:nvPr>
            <p:ph type="title"/>
          </p:nvPr>
        </p:nvSpPr>
        <p:spPr>
          <a:xfrm>
            <a:off x="423617" y="135201"/>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68057D8D-88EB-98C7-F929-32CBA194866C}"/>
              </a:ext>
            </a:extLst>
          </p:cNvPr>
          <p:cNvSpPr>
            <a:spLocks noGrp="1"/>
          </p:cNvSpPr>
          <p:nvPr>
            <p:ph type="body" sz="quarter" idx="28"/>
          </p:nvPr>
        </p:nvSpPr>
        <p:spPr>
          <a:xfrm>
            <a:off x="423618" y="1330572"/>
            <a:ext cx="6356744" cy="5252473"/>
          </a:xfrm>
        </p:spPr>
        <p:txBody>
          <a:bodyPr/>
          <a:lstStyle/>
          <a:p>
            <a:pPr lvl="0" eaLnBrk="0" fontAlgn="base" hangingPunct="0">
              <a:spcBef>
                <a:spcPct val="0"/>
              </a:spcBef>
              <a:spcAft>
                <a:spcPct val="0"/>
              </a:spcAft>
            </a:pPr>
            <a:r>
              <a:rPr lang="en-US" sz="1800" b="1" dirty="0">
                <a:latin typeface="Spectral"/>
              </a:rPr>
              <a:t>Problem </a:t>
            </a:r>
          </a:p>
          <a:p>
            <a:pPr lvl="0" eaLnBrk="0" fontAlgn="base" hangingPunct="0">
              <a:spcBef>
                <a:spcPct val="0"/>
              </a:spcBef>
              <a:spcAft>
                <a:spcPct val="0"/>
              </a:spcAft>
            </a:pPr>
            <a:endParaRPr lang="en-US" sz="1800" b="1" dirty="0">
              <a:latin typeface="Spectral"/>
            </a:endParaRPr>
          </a:p>
          <a:p>
            <a:pPr lvl="0" eaLnBrk="0" fontAlgn="base" hangingPunct="0">
              <a:spcBef>
                <a:spcPct val="0"/>
              </a:spcBef>
              <a:spcAft>
                <a:spcPct val="0"/>
              </a:spcAft>
            </a:pPr>
            <a:r>
              <a:rPr lang="en-US" sz="1400" dirty="0">
                <a:latin typeface="Spectral"/>
              </a:rPr>
              <a:t>The main idea is that, at any given moment, there’s a </a:t>
            </a:r>
            <a:r>
              <a:rPr lang="en-US" sz="1400" i="1" dirty="0">
                <a:latin typeface="Spectral"/>
              </a:rPr>
              <a:t>finite</a:t>
            </a:r>
            <a:r>
              <a:rPr lang="en-US" sz="1400" dirty="0">
                <a:latin typeface="Spectral"/>
              </a:rPr>
              <a:t> number of </a:t>
            </a:r>
            <a:r>
              <a:rPr lang="en-US" sz="1400" i="1" dirty="0">
                <a:latin typeface="Spectral"/>
              </a:rPr>
              <a:t>states</a:t>
            </a:r>
            <a:r>
              <a:rPr lang="en-US" sz="1400" dirty="0">
                <a:latin typeface="Spectral"/>
              </a:rPr>
              <a:t> which a program can be in. Within any unique state, the program behaves differently, and the program can be switched from one state to another instantaneously. However, depending on a current state, the program may or may not switch to certain other states. These switching rules, called </a:t>
            </a:r>
            <a:r>
              <a:rPr lang="en-US" sz="1400" i="1" dirty="0">
                <a:latin typeface="Spectral"/>
              </a:rPr>
              <a:t>transitions</a:t>
            </a:r>
            <a:r>
              <a:rPr lang="en-US" sz="1400" dirty="0">
                <a:latin typeface="Spectral"/>
              </a:rPr>
              <a:t>, are also finite and predetermined.</a:t>
            </a:r>
            <a:endParaRPr lang="en-US" sz="1400" b="1" dirty="0">
              <a:latin typeface="Spectral"/>
            </a:endParaRPr>
          </a:p>
          <a:p>
            <a:pPr lvl="0" eaLnBrk="0" fontAlgn="base" hangingPunct="0">
              <a:spcBef>
                <a:spcPct val="0"/>
              </a:spcBef>
              <a:spcAft>
                <a:spcPct val="0"/>
              </a:spcAft>
            </a:pPr>
            <a:br>
              <a:rPr lang="en-US" altLang="en-US" sz="1400" dirty="0">
                <a:solidFill>
                  <a:srgbClr val="444444"/>
                </a:solidFill>
                <a:latin typeface="Spectral"/>
              </a:rPr>
            </a:br>
            <a:r>
              <a:rPr lang="en-US" altLang="en-US" sz="1800" b="1" dirty="0">
                <a:solidFill>
                  <a:srgbClr val="444444"/>
                </a:solidFill>
                <a:latin typeface="Spectral"/>
              </a:rPr>
              <a:t>Solution</a:t>
            </a:r>
          </a:p>
          <a:p>
            <a:pPr lvl="0" eaLnBrk="0" fontAlgn="base" hangingPunct="0">
              <a:spcBef>
                <a:spcPct val="0"/>
              </a:spcBef>
              <a:spcAft>
                <a:spcPct val="0"/>
              </a:spcAft>
            </a:pPr>
            <a:endParaRPr lang="en-US" altLang="en-US" sz="1800" b="1" dirty="0">
              <a:solidFill>
                <a:srgbClr val="444444"/>
              </a:solidFill>
              <a:latin typeface="Spectral"/>
            </a:endParaRPr>
          </a:p>
          <a:p>
            <a:r>
              <a:rPr lang="en-US" sz="1400" dirty="0">
                <a:latin typeface="Spectral"/>
              </a:rPr>
              <a:t>The State pattern suggests that you create new classes for all possible states of an object and extract all state-specific behaviors into these classes.</a:t>
            </a:r>
          </a:p>
          <a:p>
            <a:r>
              <a:rPr lang="en-US" sz="1400" dirty="0">
                <a:latin typeface="Spectral"/>
              </a:rPr>
              <a:t>Instead of implementing all behaviors on its own, the original object, called </a:t>
            </a:r>
            <a:r>
              <a:rPr lang="en-US" sz="1400" i="1" dirty="0">
                <a:latin typeface="Spectral"/>
              </a:rPr>
              <a:t>context</a:t>
            </a:r>
            <a:r>
              <a:rPr lang="en-US" sz="1400" dirty="0">
                <a:latin typeface="Spectral"/>
              </a:rPr>
              <a:t>, stores a reference to one of the state objects that represents its current state, and delegates all the state-related work to that object.</a:t>
            </a:r>
          </a:p>
          <a:p>
            <a:r>
              <a:rPr lang="en-US" sz="1400" dirty="0">
                <a:latin typeface="Spectral"/>
              </a:rPr>
              <a:t>To transition the context into another state, replace the active state object with another object that represents that new state. This is possible only if all state classes follow the same interface and the context itself works with these objects through that interface.</a:t>
            </a: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p:txBody>
      </p:sp>
      <p:sp>
        <p:nvSpPr>
          <p:cNvPr id="7" name="Slide Number Placeholder 6">
            <a:extLst>
              <a:ext uri="{FF2B5EF4-FFF2-40B4-BE49-F238E27FC236}">
                <a16:creationId xmlns:a16="http://schemas.microsoft.com/office/drawing/2014/main" id="{C041638F-3375-E321-53B5-F077E4A1BCC9}"/>
              </a:ext>
            </a:extLst>
          </p:cNvPr>
          <p:cNvSpPr>
            <a:spLocks noGrp="1"/>
          </p:cNvSpPr>
          <p:nvPr>
            <p:ph type="sldNum" sz="quarter" idx="53"/>
          </p:nvPr>
        </p:nvSpPr>
        <p:spPr/>
        <p:txBody>
          <a:bodyPr/>
          <a:lstStyle/>
          <a:p>
            <a:fld id="{47FEACEE-25B4-4A2D-B147-27296E36371D}" type="slidenum">
              <a:rPr lang="en-US" altLang="zh-CN" smtClean="0"/>
              <a:pPr/>
              <a:t>27</a:t>
            </a:fld>
            <a:endParaRPr lang="en-US" altLang="zh-CN" dirty="0"/>
          </a:p>
        </p:txBody>
      </p:sp>
      <p:pic>
        <p:nvPicPr>
          <p:cNvPr id="4098" name="Picture 2" descr="Finite-State Machine">
            <a:extLst>
              <a:ext uri="{FF2B5EF4-FFF2-40B4-BE49-F238E27FC236}">
                <a16:creationId xmlns:a16="http://schemas.microsoft.com/office/drawing/2014/main" id="{828DFAB2-F8C9-58ED-4F9E-C9579207D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6169" y="274955"/>
            <a:ext cx="30480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ossible states of a document object">
            <a:extLst>
              <a:ext uri="{FF2B5EF4-FFF2-40B4-BE49-F238E27FC236}">
                <a16:creationId xmlns:a16="http://schemas.microsoft.com/office/drawing/2014/main" id="{63433455-AF34-FF80-AD80-98F96F24E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134" y="2718122"/>
            <a:ext cx="4686640" cy="368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882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8549DE4-A31D-F79E-29FF-4AA6E883B5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5C4C8FC-65AE-7878-B66E-58361D25072B}"/>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8F0F4A6E-93CE-73F5-850A-C7A643AC2604}"/>
              </a:ext>
            </a:extLst>
          </p:cNvPr>
          <p:cNvSpPr>
            <a:spLocks noGrp="1"/>
          </p:cNvSpPr>
          <p:nvPr>
            <p:ph type="sldNum" sz="quarter" idx="53"/>
          </p:nvPr>
        </p:nvSpPr>
        <p:spPr/>
        <p:txBody>
          <a:bodyPr/>
          <a:lstStyle/>
          <a:p>
            <a:fld id="{47FEACEE-25B4-4A2D-B147-27296E36371D}" type="slidenum">
              <a:rPr lang="en-US" altLang="zh-CN" smtClean="0"/>
              <a:pPr/>
              <a:t>28</a:t>
            </a:fld>
            <a:endParaRPr lang="en-US" altLang="zh-CN" dirty="0"/>
          </a:p>
        </p:txBody>
      </p:sp>
      <p:pic>
        <p:nvPicPr>
          <p:cNvPr id="3" name="Picture 2">
            <a:extLst>
              <a:ext uri="{FF2B5EF4-FFF2-40B4-BE49-F238E27FC236}">
                <a16:creationId xmlns:a16="http://schemas.microsoft.com/office/drawing/2014/main" id="{F54D3FA3-72FD-42A9-BC32-E6F31B1B7089}"/>
              </a:ext>
            </a:extLst>
          </p:cNvPr>
          <p:cNvPicPr>
            <a:picLocks noChangeAspect="1"/>
          </p:cNvPicPr>
          <p:nvPr/>
        </p:nvPicPr>
        <p:blipFill>
          <a:blip r:embed="rId2"/>
          <a:stretch>
            <a:fillRect/>
          </a:stretch>
        </p:blipFill>
        <p:spPr>
          <a:xfrm>
            <a:off x="1675783" y="796287"/>
            <a:ext cx="8840434" cy="5696745"/>
          </a:xfrm>
          <a:prstGeom prst="rect">
            <a:avLst/>
          </a:prstGeom>
        </p:spPr>
      </p:pic>
    </p:spTree>
    <p:extLst>
      <p:ext uri="{BB962C8B-B14F-4D97-AF65-F5344CB8AC3E}">
        <p14:creationId xmlns:p14="http://schemas.microsoft.com/office/powerpoint/2010/main" val="258014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9CE8418A-5478-62EF-4078-EFAEA595BE4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2A252D5-CC1F-94BB-46E5-DEA3AC16EEC6}"/>
              </a:ext>
            </a:extLst>
          </p:cNvPr>
          <p:cNvSpPr>
            <a:spLocks noGrp="1"/>
          </p:cNvSpPr>
          <p:nvPr>
            <p:ph type="sldNum" sz="quarter" idx="53"/>
          </p:nvPr>
        </p:nvSpPr>
        <p:spPr/>
        <p:txBody>
          <a:bodyPr/>
          <a:lstStyle/>
          <a:p>
            <a:fld id="{47FEACEE-25B4-4A2D-B147-27296E36371D}" type="slidenum">
              <a:rPr lang="en-US" altLang="zh-CN" smtClean="0"/>
              <a:pPr/>
              <a:t>29</a:t>
            </a:fld>
            <a:endParaRPr lang="en-US" altLang="zh-CN" dirty="0"/>
          </a:p>
        </p:txBody>
      </p:sp>
      <p:pic>
        <p:nvPicPr>
          <p:cNvPr id="11" name="Picture 10">
            <a:extLst>
              <a:ext uri="{FF2B5EF4-FFF2-40B4-BE49-F238E27FC236}">
                <a16:creationId xmlns:a16="http://schemas.microsoft.com/office/drawing/2014/main" id="{C9160258-A52D-B30E-F012-3AE3D423761E}"/>
              </a:ext>
            </a:extLst>
          </p:cNvPr>
          <p:cNvPicPr>
            <a:picLocks noChangeAspect="1"/>
          </p:cNvPicPr>
          <p:nvPr/>
        </p:nvPicPr>
        <p:blipFill>
          <a:blip r:embed="rId2"/>
          <a:stretch>
            <a:fillRect/>
          </a:stretch>
        </p:blipFill>
        <p:spPr>
          <a:xfrm>
            <a:off x="1415378" y="0"/>
            <a:ext cx="9361244" cy="6858000"/>
          </a:xfrm>
          <a:prstGeom prst="rect">
            <a:avLst/>
          </a:prstGeom>
        </p:spPr>
      </p:pic>
      <p:pic>
        <p:nvPicPr>
          <p:cNvPr id="13" name="Picture 12">
            <a:extLst>
              <a:ext uri="{FF2B5EF4-FFF2-40B4-BE49-F238E27FC236}">
                <a16:creationId xmlns:a16="http://schemas.microsoft.com/office/drawing/2014/main" id="{B0172F6F-5D6B-FD16-801A-776A55A15933}"/>
              </a:ext>
            </a:extLst>
          </p:cNvPr>
          <p:cNvPicPr>
            <a:picLocks noChangeAspect="1"/>
          </p:cNvPicPr>
          <p:nvPr/>
        </p:nvPicPr>
        <p:blipFill>
          <a:blip r:embed="rId2"/>
          <a:srcRect r="99178" b="81132"/>
          <a:stretch>
            <a:fillRect/>
          </a:stretch>
        </p:blipFill>
        <p:spPr>
          <a:xfrm>
            <a:off x="0" y="0"/>
            <a:ext cx="1415378" cy="1293963"/>
          </a:xfrm>
          <a:prstGeom prst="rect">
            <a:avLst/>
          </a:prstGeom>
        </p:spPr>
      </p:pic>
      <p:pic>
        <p:nvPicPr>
          <p:cNvPr id="15" name="Picture 14">
            <a:extLst>
              <a:ext uri="{FF2B5EF4-FFF2-40B4-BE49-F238E27FC236}">
                <a16:creationId xmlns:a16="http://schemas.microsoft.com/office/drawing/2014/main" id="{0F8D9457-C24C-F676-D8E2-5B163BB33C65}"/>
              </a:ext>
            </a:extLst>
          </p:cNvPr>
          <p:cNvPicPr>
            <a:picLocks noChangeAspect="1"/>
          </p:cNvPicPr>
          <p:nvPr/>
        </p:nvPicPr>
        <p:blipFill>
          <a:blip r:embed="rId2"/>
          <a:srcRect l="98833" b="81132"/>
          <a:stretch>
            <a:fillRect/>
          </a:stretch>
        </p:blipFill>
        <p:spPr>
          <a:xfrm>
            <a:off x="10776622" y="0"/>
            <a:ext cx="1415378" cy="1293963"/>
          </a:xfrm>
          <a:prstGeom prst="rect">
            <a:avLst/>
          </a:prstGeom>
        </p:spPr>
      </p:pic>
    </p:spTree>
    <p:extLst>
      <p:ext uri="{BB962C8B-B14F-4D97-AF65-F5344CB8AC3E}">
        <p14:creationId xmlns:p14="http://schemas.microsoft.com/office/powerpoint/2010/main" val="3544962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E15D0AF8-E3B3-441E-B125-BC265CA6FF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C8F088-65A7-B979-989D-2758DB6CBDDF}"/>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FB34A6BC-28A0-4781-B99F-D23902F9C40F}"/>
              </a:ext>
            </a:extLst>
          </p:cNvPr>
          <p:cNvSpPr>
            <a:spLocks noGrp="1"/>
          </p:cNvSpPr>
          <p:nvPr>
            <p:ph type="body" sz="quarter" idx="28"/>
          </p:nvPr>
        </p:nvSpPr>
        <p:spPr>
          <a:xfrm>
            <a:off x="423618" y="1148009"/>
            <a:ext cx="5954664" cy="5252473"/>
          </a:xfrm>
        </p:spPr>
        <p:txBody>
          <a:bodyPr/>
          <a:lstStyle/>
          <a:p>
            <a:r>
              <a:rPr lang="en-US" sz="1800" b="1" dirty="0">
                <a:latin typeface="Spectral"/>
              </a:rPr>
              <a:t>Problem </a:t>
            </a:r>
            <a:br>
              <a:rPr lang="en-US" sz="1800" b="1" dirty="0">
                <a:latin typeface="Spectral"/>
              </a:rPr>
            </a:br>
            <a:br>
              <a:rPr lang="en-US" sz="1400" dirty="0">
                <a:latin typeface="Spectral"/>
              </a:rPr>
            </a:br>
            <a:r>
              <a:rPr lang="en-US" sz="1400" dirty="0">
                <a:latin typeface="Spectral"/>
              </a:rPr>
              <a:t>Imagine that you’re working on an online ordering system. You want to restrict access to the system so only authenticated users can create orders. Also, users who have administrative permissions must have full access to all orders.</a:t>
            </a:r>
          </a:p>
          <a:p>
            <a:r>
              <a:rPr lang="en-US" sz="1400" dirty="0">
                <a:latin typeface="Spectral"/>
              </a:rPr>
              <a:t>After a bit of planning, you realized that these checks must be performed sequentially. The application can attempt to authenticate a user to the system whenever it receives a request that contains the user’s credentials. However, if those credentials aren’t correct and authentication fails, there’s no reason to proceed with any other checks.</a:t>
            </a:r>
          </a:p>
          <a:p>
            <a:pPr lvl="0" eaLnBrk="0" fontAlgn="base" hangingPunct="0">
              <a:spcBef>
                <a:spcPct val="0"/>
              </a:spcBef>
              <a:spcAft>
                <a:spcPct val="0"/>
              </a:spcAft>
            </a:pPr>
            <a:br>
              <a:rPr lang="en-US" altLang="en-US" sz="1400" dirty="0">
                <a:solidFill>
                  <a:srgbClr val="444444"/>
                </a:solidFill>
                <a:latin typeface="Spectral"/>
              </a:rPr>
            </a:br>
            <a:r>
              <a:rPr lang="en-US" altLang="en-US" sz="1800" b="1" dirty="0">
                <a:solidFill>
                  <a:srgbClr val="444444"/>
                </a:solidFill>
                <a:latin typeface="Spectral"/>
              </a:rPr>
              <a:t>Solution</a:t>
            </a:r>
          </a:p>
          <a:p>
            <a:r>
              <a:rPr lang="en-US" sz="1400" dirty="0">
                <a:latin typeface="Spectral"/>
              </a:rPr>
              <a:t>Like many other behavioral design patterns, the </a:t>
            </a:r>
            <a:r>
              <a:rPr lang="en-US" sz="1400" b="1" dirty="0">
                <a:latin typeface="Spectral"/>
              </a:rPr>
              <a:t>Chain of Responsibility</a:t>
            </a:r>
            <a:r>
              <a:rPr lang="en-US" sz="1400" dirty="0">
                <a:latin typeface="Spectral"/>
              </a:rPr>
              <a:t> relies on transforming particular behaviors into stand-alone objects called </a:t>
            </a:r>
            <a:r>
              <a:rPr lang="en-US" sz="1400" i="1" dirty="0">
                <a:latin typeface="Spectral"/>
              </a:rPr>
              <a:t>handlers</a:t>
            </a:r>
            <a:r>
              <a:rPr lang="en-US" sz="1400" dirty="0">
                <a:latin typeface="Spectral"/>
              </a:rPr>
              <a:t>. In our case, each check should be extracted to its own class with a single method that performs the check. The request, along with its data, is passed to this method as an argument.</a:t>
            </a:r>
          </a:p>
          <a:p>
            <a:r>
              <a:rPr lang="en-US" sz="1400" dirty="0">
                <a:latin typeface="Spectral"/>
              </a:rPr>
              <a:t>The pattern suggests that you link these handlers into a chain. Each linked handler has a field for storing a reference to the next handler in the chain. In addition to processing a request, handlers pass the request further along the chain. The request travels along the chain until all handlers have had a chance to process it.</a:t>
            </a:r>
          </a:p>
        </p:txBody>
      </p:sp>
      <p:sp>
        <p:nvSpPr>
          <p:cNvPr id="7" name="Slide Number Placeholder 6">
            <a:extLst>
              <a:ext uri="{FF2B5EF4-FFF2-40B4-BE49-F238E27FC236}">
                <a16:creationId xmlns:a16="http://schemas.microsoft.com/office/drawing/2014/main" id="{C4F4E307-8F8E-F139-A4D3-6BC61ED4E00D}"/>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3" name="Picture 2" descr="With each new check the code became bigger, messier, and uglier">
            <a:extLst>
              <a:ext uri="{FF2B5EF4-FFF2-40B4-BE49-F238E27FC236}">
                <a16:creationId xmlns:a16="http://schemas.microsoft.com/office/drawing/2014/main" id="{73E13C5C-2D92-399D-1B68-09FD71202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926" y="101391"/>
            <a:ext cx="3720076" cy="22564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andlers are lined-up one by one, forming a chain">
            <a:extLst>
              <a:ext uri="{FF2B5EF4-FFF2-40B4-BE49-F238E27FC236}">
                <a16:creationId xmlns:a16="http://schemas.microsoft.com/office/drawing/2014/main" id="{454802E1-0F5C-57B7-82BE-4C8052059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8963" y="2365761"/>
            <a:ext cx="4839419" cy="12098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chain can be formed from a branch of an object tree">
            <a:extLst>
              <a:ext uri="{FF2B5EF4-FFF2-40B4-BE49-F238E27FC236}">
                <a16:creationId xmlns:a16="http://schemas.microsoft.com/office/drawing/2014/main" id="{E45C4A02-AD21-99E2-362D-F20EECCCC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551" y="3623061"/>
            <a:ext cx="4953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785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E5794645-AA25-E0C0-A4DA-EA59825A91EE}"/>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F8D5A1A1-77A5-8633-3BB5-E81DDFC7D84A}"/>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30</a:t>
            </a:fld>
            <a:endParaRPr lang="en-US" dirty="0"/>
          </a:p>
        </p:txBody>
      </p:sp>
      <p:sp>
        <p:nvSpPr>
          <p:cNvPr id="3" name="Title 2">
            <a:extLst>
              <a:ext uri="{FF2B5EF4-FFF2-40B4-BE49-F238E27FC236}">
                <a16:creationId xmlns:a16="http://schemas.microsoft.com/office/drawing/2014/main" id="{DE87D76A-794E-0916-E3BF-7D1A8EABAE0A}"/>
              </a:ext>
            </a:extLst>
          </p:cNvPr>
          <p:cNvSpPr>
            <a:spLocks noGrp="1"/>
          </p:cNvSpPr>
          <p:nvPr>
            <p:ph type="title"/>
          </p:nvPr>
        </p:nvSpPr>
        <p:spPr>
          <a:xfrm>
            <a:off x="877824" y="189780"/>
            <a:ext cx="10940365" cy="1544129"/>
          </a:xfrm>
        </p:spPr>
        <p:txBody>
          <a:bodyPr/>
          <a:lstStyle/>
          <a:p>
            <a:r>
              <a:rPr lang="en-US" sz="8000" dirty="0">
                <a:solidFill>
                  <a:srgbClr val="C00000"/>
                </a:solidFill>
              </a:rPr>
              <a:t>S</a:t>
            </a:r>
            <a:r>
              <a:rPr lang="en-US" dirty="0"/>
              <a:t>TRATEGY</a:t>
            </a: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Strategy</a:t>
            </a:r>
            <a:r>
              <a:rPr lang="en-US" sz="1800" b="0" dirty="0">
                <a:solidFill>
                  <a:schemeClr val="tx1">
                    <a:lumMod val="50000"/>
                    <a:lumOff val="50000"/>
                  </a:schemeClr>
                </a:solidFill>
                <a:latin typeface="Spectral"/>
              </a:rPr>
              <a:t> is a behavioral design pattern that lets you define a family of algorithms, put each of them into a separate class, and make their objects interchangeable.</a:t>
            </a:r>
            <a:endParaRPr lang="en-US" b="0"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FE354C09-B059-7A9E-C4E2-7D153CA281D6}"/>
              </a:ext>
            </a:extLst>
          </p:cNvPr>
          <p:cNvSpPr>
            <a:spLocks noChangeArrowheads="1"/>
          </p:cNvSpPr>
          <p:nvPr/>
        </p:nvSpPr>
        <p:spPr bwMode="auto">
          <a:xfrm>
            <a:off x="877824" y="1843630"/>
            <a:ext cx="4720718"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Strategy pattern when you want to use different variants of an algorithm within an object and be able to switch from one algorithm to another during runtime.</a:t>
            </a:r>
          </a:p>
          <a:p>
            <a:pPr marL="285750" indent="-285750">
              <a:buFont typeface="Wingdings" panose="05000000000000000000" pitchFamily="2" charset="2"/>
              <a:buChar char="q"/>
            </a:pPr>
            <a:r>
              <a:rPr lang="en-US" sz="1600" dirty="0">
                <a:latin typeface="Spectral"/>
              </a:rPr>
              <a:t>Use the Strategy when you have a lot of similar classes that only differ in the way they execute some behavior.</a:t>
            </a:r>
          </a:p>
          <a:p>
            <a:pPr marL="285750" indent="-285750">
              <a:buFont typeface="Wingdings" panose="05000000000000000000" pitchFamily="2" charset="2"/>
              <a:buChar char="q"/>
            </a:pPr>
            <a:r>
              <a:rPr lang="en-US" sz="1600" dirty="0">
                <a:latin typeface="Spectral"/>
              </a:rPr>
              <a:t>Use the pattern to isolate the business logic of a class from the implementation details of algorithms that may not be as important in the context of that logic.</a:t>
            </a:r>
          </a:p>
          <a:p>
            <a:pPr marL="285750" indent="-285750">
              <a:buFont typeface="Wingdings" panose="05000000000000000000" pitchFamily="2" charset="2"/>
              <a:buChar char="q"/>
            </a:pPr>
            <a:r>
              <a:rPr lang="en-US" sz="1600" dirty="0">
                <a:latin typeface="Spectral"/>
              </a:rPr>
              <a:t>Use the pattern when your class has a massive conditional statement that switches between different variants of the same algorithm.</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altLang="en-US" sz="1600" dirty="0">
                <a:latin typeface="Spectral"/>
              </a:rPr>
              <a:t>Use Cases: </a:t>
            </a:r>
            <a:r>
              <a:rPr lang="en-IN" sz="1600" dirty="0">
                <a:latin typeface="Spectral"/>
              </a:rPr>
              <a:t>Payment Processing, File Format Conversion.</a:t>
            </a:r>
            <a:endParaRPr kumimoji="0" lang="en-US" altLang="en-US" sz="1600" i="0" u="none" strike="noStrike" cap="none" normalizeH="0" baseline="0" dirty="0">
              <a:ln>
                <a:noFill/>
              </a:ln>
              <a:solidFill>
                <a:schemeClr val="tx1"/>
              </a:solidFill>
              <a:effectLst/>
              <a:latin typeface="Spectral"/>
            </a:endParaRPr>
          </a:p>
        </p:txBody>
      </p:sp>
      <p:pic>
        <p:nvPicPr>
          <p:cNvPr id="5122" name="Picture 2" descr="Strategy design pattern">
            <a:extLst>
              <a:ext uri="{FF2B5EF4-FFF2-40B4-BE49-F238E27FC236}">
                <a16:creationId xmlns:a16="http://schemas.microsoft.com/office/drawing/2014/main" id="{CF46F38D-EBF4-6D41-0AE0-5722FD5C3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189" y="2248619"/>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661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E7E3FE18-4FAA-0958-2009-E1AFBA9F347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A4630FF-32CC-A780-B362-6B03A95A4169}"/>
              </a:ext>
            </a:extLst>
          </p:cNvPr>
          <p:cNvSpPr>
            <a:spLocks noGrp="1"/>
          </p:cNvSpPr>
          <p:nvPr>
            <p:ph type="title"/>
          </p:nvPr>
        </p:nvSpPr>
        <p:spPr>
          <a:xfrm>
            <a:off x="423617" y="135201"/>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5DF83806-BBE9-9348-9241-69C7249B84F2}"/>
              </a:ext>
            </a:extLst>
          </p:cNvPr>
          <p:cNvSpPr>
            <a:spLocks noGrp="1"/>
          </p:cNvSpPr>
          <p:nvPr>
            <p:ph type="body" sz="quarter" idx="28"/>
          </p:nvPr>
        </p:nvSpPr>
        <p:spPr>
          <a:xfrm>
            <a:off x="423617" y="1035170"/>
            <a:ext cx="6615537" cy="5547875"/>
          </a:xfrm>
        </p:spPr>
        <p:txBody>
          <a:bodyPr/>
          <a:lstStyle/>
          <a:p>
            <a:pPr lvl="0" eaLnBrk="0" fontAlgn="base" hangingPunct="0">
              <a:spcBef>
                <a:spcPct val="0"/>
              </a:spcBef>
              <a:spcAft>
                <a:spcPct val="0"/>
              </a:spcAft>
            </a:pPr>
            <a:r>
              <a:rPr lang="en-US" sz="1800" b="1" dirty="0">
                <a:latin typeface="Spectral"/>
              </a:rPr>
              <a:t>Problem </a:t>
            </a:r>
          </a:p>
          <a:p>
            <a:r>
              <a:rPr lang="en-US" sz="1400" dirty="0">
                <a:latin typeface="Spectral"/>
              </a:rPr>
              <a:t>One day you decided to create a navigation app for casual travelers. The app was centered around a beautiful map which helped users quickly orient themselves in any city.</a:t>
            </a:r>
          </a:p>
          <a:p>
            <a:r>
              <a:rPr lang="en-US" sz="1400" dirty="0">
                <a:latin typeface="Spectral"/>
              </a:rPr>
              <a:t>The first version of the app could only build the routes over roads. People who traveled by car were bursting with joy. But apparently, not everybody likes to drive on their vacation. So with the next update, you added an option to build walking routes. Right after that, you added another option to let people use public transport in their routes.</a:t>
            </a:r>
          </a:p>
          <a:p>
            <a:pPr lvl="0" eaLnBrk="0" fontAlgn="base" hangingPunct="0">
              <a:spcBef>
                <a:spcPct val="0"/>
              </a:spcBef>
              <a:spcAft>
                <a:spcPct val="0"/>
              </a:spcAft>
            </a:pPr>
            <a:endParaRPr lang="en-US" sz="1800" b="1" dirty="0">
              <a:latin typeface="Spectral"/>
            </a:endParaRPr>
          </a:p>
          <a:p>
            <a:pPr lvl="0" eaLnBrk="0" fontAlgn="base" hangingPunct="0">
              <a:spcBef>
                <a:spcPct val="0"/>
              </a:spcBef>
              <a:spcAft>
                <a:spcPct val="0"/>
              </a:spcAft>
            </a:pPr>
            <a:r>
              <a:rPr lang="en-US" altLang="en-US" sz="1800" b="1" dirty="0">
                <a:solidFill>
                  <a:srgbClr val="444444"/>
                </a:solidFill>
                <a:latin typeface="Spectral"/>
              </a:rPr>
              <a:t>Solution</a:t>
            </a:r>
          </a:p>
          <a:p>
            <a:r>
              <a:rPr lang="en-US" sz="1400" dirty="0">
                <a:latin typeface="Spectral"/>
              </a:rPr>
              <a:t>The Strategy pattern suggests that you take a class that does something specific in a lot of different ways and extract all of these algorithms into separate classes called </a:t>
            </a:r>
            <a:r>
              <a:rPr lang="en-US" sz="1400" i="1" dirty="0">
                <a:latin typeface="Spectral"/>
              </a:rPr>
              <a:t>strategies</a:t>
            </a:r>
            <a:r>
              <a:rPr lang="en-US" sz="1400" dirty="0">
                <a:latin typeface="Spectral"/>
              </a:rPr>
              <a:t>.</a:t>
            </a:r>
          </a:p>
          <a:p>
            <a:r>
              <a:rPr lang="en-US" sz="1400" dirty="0">
                <a:latin typeface="Spectral"/>
              </a:rPr>
              <a:t>The original class, called </a:t>
            </a:r>
            <a:r>
              <a:rPr lang="en-US" sz="1400" i="1" dirty="0">
                <a:latin typeface="Spectral"/>
              </a:rPr>
              <a:t>context</a:t>
            </a:r>
            <a:r>
              <a:rPr lang="en-US" sz="1400" dirty="0">
                <a:latin typeface="Spectral"/>
              </a:rPr>
              <a:t>, must have a field for storing a reference to one of the strategies. The context delegates the work to a linked strategy object instead of executing it on its own.</a:t>
            </a:r>
          </a:p>
          <a:p>
            <a:r>
              <a:rPr lang="en-US" sz="1400" dirty="0">
                <a:latin typeface="Spectral"/>
              </a:rPr>
              <a:t>The context isn’t responsible for selecting an appropriate algorithm for the job. Instead, the client passes the desired strategy to the context. In fact, the context doesn’t know much about strategies. It works with all strategies through the same generic interface, which only exposes a single method for triggering the algorithm encapsulated within the selected strategy.</a:t>
            </a: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p:txBody>
      </p:sp>
      <p:sp>
        <p:nvSpPr>
          <p:cNvPr id="7" name="Slide Number Placeholder 6">
            <a:extLst>
              <a:ext uri="{FF2B5EF4-FFF2-40B4-BE49-F238E27FC236}">
                <a16:creationId xmlns:a16="http://schemas.microsoft.com/office/drawing/2014/main" id="{BA04DC5D-8268-2874-363D-622770B6AA8D}"/>
              </a:ext>
            </a:extLst>
          </p:cNvPr>
          <p:cNvSpPr>
            <a:spLocks noGrp="1"/>
          </p:cNvSpPr>
          <p:nvPr>
            <p:ph type="sldNum" sz="quarter" idx="53"/>
          </p:nvPr>
        </p:nvSpPr>
        <p:spPr/>
        <p:txBody>
          <a:bodyPr/>
          <a:lstStyle/>
          <a:p>
            <a:fld id="{47FEACEE-25B4-4A2D-B147-27296E36371D}" type="slidenum">
              <a:rPr lang="en-US" altLang="zh-CN" smtClean="0"/>
              <a:pPr/>
              <a:t>31</a:t>
            </a:fld>
            <a:endParaRPr lang="en-US" altLang="zh-CN" dirty="0"/>
          </a:p>
        </p:txBody>
      </p:sp>
      <p:pic>
        <p:nvPicPr>
          <p:cNvPr id="6146" name="Picture 2" descr="The code of the navigator became very bloated">
            <a:extLst>
              <a:ext uri="{FF2B5EF4-FFF2-40B4-BE49-F238E27FC236}">
                <a16:creationId xmlns:a16="http://schemas.microsoft.com/office/drawing/2014/main" id="{B5981612-A6E1-9B6B-9F86-7DCB7E62D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8557" y="847827"/>
            <a:ext cx="31432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oute planning strategies">
            <a:extLst>
              <a:ext uri="{FF2B5EF4-FFF2-40B4-BE49-F238E27FC236}">
                <a16:creationId xmlns:a16="http://schemas.microsoft.com/office/drawing/2014/main" id="{0CA59353-3D91-DF6C-F64F-AB131F7CD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362" y="3303198"/>
            <a:ext cx="5265168" cy="2586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798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736DB26B-EDB7-CDEA-BBBC-BEE649CAF92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249A341-46E4-C319-964C-F6FA35F4074E}"/>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56C4FDB0-4ED5-593E-69AB-B5BF6F1F99BC}"/>
              </a:ext>
            </a:extLst>
          </p:cNvPr>
          <p:cNvSpPr>
            <a:spLocks noGrp="1"/>
          </p:cNvSpPr>
          <p:nvPr>
            <p:ph type="sldNum" sz="quarter" idx="53"/>
          </p:nvPr>
        </p:nvSpPr>
        <p:spPr/>
        <p:txBody>
          <a:bodyPr/>
          <a:lstStyle/>
          <a:p>
            <a:fld id="{47FEACEE-25B4-4A2D-B147-27296E36371D}" type="slidenum">
              <a:rPr lang="en-US" altLang="zh-CN" smtClean="0"/>
              <a:pPr/>
              <a:t>32</a:t>
            </a:fld>
            <a:endParaRPr lang="en-US" altLang="zh-CN" dirty="0"/>
          </a:p>
        </p:txBody>
      </p:sp>
      <p:pic>
        <p:nvPicPr>
          <p:cNvPr id="4" name="Picture 3">
            <a:extLst>
              <a:ext uri="{FF2B5EF4-FFF2-40B4-BE49-F238E27FC236}">
                <a16:creationId xmlns:a16="http://schemas.microsoft.com/office/drawing/2014/main" id="{39B7B4A3-3F15-D45B-8F6A-32B9E328FC45}"/>
              </a:ext>
            </a:extLst>
          </p:cNvPr>
          <p:cNvPicPr>
            <a:picLocks noChangeAspect="1"/>
          </p:cNvPicPr>
          <p:nvPr/>
        </p:nvPicPr>
        <p:blipFill>
          <a:blip r:embed="rId2"/>
          <a:stretch>
            <a:fillRect/>
          </a:stretch>
        </p:blipFill>
        <p:spPr>
          <a:xfrm>
            <a:off x="1328008" y="1233577"/>
            <a:ext cx="9285473" cy="5046453"/>
          </a:xfrm>
          <a:prstGeom prst="rect">
            <a:avLst/>
          </a:prstGeom>
        </p:spPr>
      </p:pic>
    </p:spTree>
    <p:extLst>
      <p:ext uri="{BB962C8B-B14F-4D97-AF65-F5344CB8AC3E}">
        <p14:creationId xmlns:p14="http://schemas.microsoft.com/office/powerpoint/2010/main" val="376023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FE97678-9F99-CFC4-591E-3CCF3AA5EE4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96BE2D9-975B-40B1-1F0D-B6F268C71A3F}"/>
              </a:ext>
            </a:extLst>
          </p:cNvPr>
          <p:cNvSpPr>
            <a:spLocks noGrp="1"/>
          </p:cNvSpPr>
          <p:nvPr>
            <p:ph type="sldNum" sz="quarter" idx="53"/>
          </p:nvPr>
        </p:nvSpPr>
        <p:spPr/>
        <p:txBody>
          <a:bodyPr/>
          <a:lstStyle/>
          <a:p>
            <a:fld id="{47FEACEE-25B4-4A2D-B147-27296E36371D}" type="slidenum">
              <a:rPr lang="en-US" altLang="zh-CN" smtClean="0"/>
              <a:pPr/>
              <a:t>33</a:t>
            </a:fld>
            <a:endParaRPr lang="en-US" altLang="zh-CN" dirty="0"/>
          </a:p>
        </p:txBody>
      </p:sp>
      <p:pic>
        <p:nvPicPr>
          <p:cNvPr id="3" name="Picture 2">
            <a:extLst>
              <a:ext uri="{FF2B5EF4-FFF2-40B4-BE49-F238E27FC236}">
                <a16:creationId xmlns:a16="http://schemas.microsoft.com/office/drawing/2014/main" id="{1CBB2C01-0EAA-3C73-D9EC-A6A54537842A}"/>
              </a:ext>
            </a:extLst>
          </p:cNvPr>
          <p:cNvPicPr>
            <a:picLocks noChangeAspect="1"/>
          </p:cNvPicPr>
          <p:nvPr/>
        </p:nvPicPr>
        <p:blipFill>
          <a:blip r:embed="rId2"/>
          <a:stretch>
            <a:fillRect/>
          </a:stretch>
        </p:blipFill>
        <p:spPr>
          <a:xfrm>
            <a:off x="1421439" y="0"/>
            <a:ext cx="9349122" cy="6858000"/>
          </a:xfrm>
          <a:prstGeom prst="rect">
            <a:avLst/>
          </a:prstGeom>
        </p:spPr>
      </p:pic>
      <p:pic>
        <p:nvPicPr>
          <p:cNvPr id="4" name="Picture 3">
            <a:extLst>
              <a:ext uri="{FF2B5EF4-FFF2-40B4-BE49-F238E27FC236}">
                <a16:creationId xmlns:a16="http://schemas.microsoft.com/office/drawing/2014/main" id="{1FE4DC66-76D1-4732-D63E-4AF647262201}"/>
              </a:ext>
            </a:extLst>
          </p:cNvPr>
          <p:cNvPicPr>
            <a:picLocks noChangeAspect="1"/>
          </p:cNvPicPr>
          <p:nvPr/>
        </p:nvPicPr>
        <p:blipFill>
          <a:blip r:embed="rId2"/>
          <a:srcRect r="99211" b="81342"/>
          <a:stretch>
            <a:fillRect/>
          </a:stretch>
        </p:blipFill>
        <p:spPr>
          <a:xfrm>
            <a:off x="-1" y="0"/>
            <a:ext cx="1421439" cy="1279585"/>
          </a:xfrm>
          <a:prstGeom prst="rect">
            <a:avLst/>
          </a:prstGeom>
        </p:spPr>
      </p:pic>
      <p:pic>
        <p:nvPicPr>
          <p:cNvPr id="5" name="Picture 4">
            <a:extLst>
              <a:ext uri="{FF2B5EF4-FFF2-40B4-BE49-F238E27FC236}">
                <a16:creationId xmlns:a16="http://schemas.microsoft.com/office/drawing/2014/main" id="{43A94D3A-F9D1-CC2F-61A6-FF215414C4A7}"/>
              </a:ext>
            </a:extLst>
          </p:cNvPr>
          <p:cNvPicPr>
            <a:picLocks noChangeAspect="1"/>
          </p:cNvPicPr>
          <p:nvPr/>
        </p:nvPicPr>
        <p:blipFill>
          <a:blip r:embed="rId2"/>
          <a:srcRect l="98370" r="113" b="81216"/>
          <a:stretch>
            <a:fillRect/>
          </a:stretch>
        </p:blipFill>
        <p:spPr>
          <a:xfrm>
            <a:off x="10770561" y="0"/>
            <a:ext cx="1421439" cy="1288211"/>
          </a:xfrm>
          <a:prstGeom prst="rect">
            <a:avLst/>
          </a:prstGeom>
        </p:spPr>
      </p:pic>
    </p:spTree>
    <p:extLst>
      <p:ext uri="{BB962C8B-B14F-4D97-AF65-F5344CB8AC3E}">
        <p14:creationId xmlns:p14="http://schemas.microsoft.com/office/powerpoint/2010/main" val="3134778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9AFFE536-D87F-A36D-2FCF-46DFE8BF9D7B}"/>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480D3ED2-FA20-D5B8-90A8-4F7807BF6B4C}"/>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34</a:t>
            </a:fld>
            <a:endParaRPr lang="en-US" dirty="0"/>
          </a:p>
        </p:txBody>
      </p:sp>
      <p:sp>
        <p:nvSpPr>
          <p:cNvPr id="3" name="Title 2">
            <a:extLst>
              <a:ext uri="{FF2B5EF4-FFF2-40B4-BE49-F238E27FC236}">
                <a16:creationId xmlns:a16="http://schemas.microsoft.com/office/drawing/2014/main" id="{71E8B55B-AD74-E0B2-7D61-D93E9A67245C}"/>
              </a:ext>
            </a:extLst>
          </p:cNvPr>
          <p:cNvSpPr>
            <a:spLocks noGrp="1"/>
          </p:cNvSpPr>
          <p:nvPr>
            <p:ph type="title"/>
          </p:nvPr>
        </p:nvSpPr>
        <p:spPr>
          <a:xfrm>
            <a:off x="877824" y="189780"/>
            <a:ext cx="10940365" cy="1544129"/>
          </a:xfrm>
        </p:spPr>
        <p:txBody>
          <a:bodyPr/>
          <a:lstStyle/>
          <a:p>
            <a:r>
              <a:rPr lang="en-US" sz="8000" dirty="0">
                <a:solidFill>
                  <a:srgbClr val="C00000"/>
                </a:solidFill>
              </a:rPr>
              <a:t>T</a:t>
            </a:r>
            <a:r>
              <a:rPr lang="en-US" dirty="0"/>
              <a:t>EMPLATE METHOD</a:t>
            </a: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Template Method</a:t>
            </a:r>
            <a:r>
              <a:rPr lang="en-US" sz="1800" b="0" dirty="0">
                <a:solidFill>
                  <a:schemeClr val="tx1">
                    <a:lumMod val="50000"/>
                    <a:lumOff val="50000"/>
                  </a:schemeClr>
                </a:solidFill>
                <a:latin typeface="Spectral"/>
              </a:rPr>
              <a:t> is a behavioral design pattern that defines the skeleton of an algorithm in the superclass but lets subclasses override specific steps of the algorithm without changing its structure.</a:t>
            </a:r>
            <a:endParaRPr lang="en-US" b="0"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2A307DEA-7AD5-3648-F2CA-F5D447DD492B}"/>
              </a:ext>
            </a:extLst>
          </p:cNvPr>
          <p:cNvSpPr>
            <a:spLocks noChangeArrowheads="1"/>
          </p:cNvSpPr>
          <p:nvPr/>
        </p:nvSpPr>
        <p:spPr bwMode="auto">
          <a:xfrm>
            <a:off x="877824" y="2212964"/>
            <a:ext cx="4720718"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Template Method pattern when you want to let clients extend only particular steps of an algorithm, but not the whole algorithm or its structure. </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pattern when you have several classes that contain almost identical algorithms with some minor differences. As a result, you might need to modify all classes when the algorithm changes. </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altLang="en-US" sz="1600" dirty="0">
                <a:latin typeface="Spectral"/>
              </a:rPr>
              <a:t>Use Cases: </a:t>
            </a:r>
            <a:r>
              <a:rPr lang="en-IN" sz="1600" dirty="0">
                <a:latin typeface="Spectral"/>
              </a:rPr>
              <a:t>Data Serialization/Deserialization, Standardizing Processes</a:t>
            </a:r>
            <a:endParaRPr kumimoji="0" lang="en-US" altLang="en-US" sz="1600" i="0" u="none" strike="noStrike" cap="none" normalizeH="0" baseline="0" dirty="0">
              <a:ln>
                <a:noFill/>
              </a:ln>
              <a:solidFill>
                <a:schemeClr val="tx1"/>
              </a:solidFill>
              <a:effectLst/>
              <a:latin typeface="Spectral"/>
            </a:endParaRPr>
          </a:p>
        </p:txBody>
      </p:sp>
      <p:pic>
        <p:nvPicPr>
          <p:cNvPr id="7170" name="Picture 2" descr="Template method design pattern">
            <a:extLst>
              <a:ext uri="{FF2B5EF4-FFF2-40B4-BE49-F238E27FC236}">
                <a16:creationId xmlns:a16="http://schemas.microsoft.com/office/drawing/2014/main" id="{F847F07D-A93A-1F1F-67CF-956FC9150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189" y="232390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458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A89B795-AEC2-07BF-C147-AA6E73B109A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3F4796D-DD67-19F1-D3D8-4ABED1D4AD75}"/>
              </a:ext>
            </a:extLst>
          </p:cNvPr>
          <p:cNvSpPr>
            <a:spLocks noGrp="1"/>
          </p:cNvSpPr>
          <p:nvPr>
            <p:ph type="title"/>
          </p:nvPr>
        </p:nvSpPr>
        <p:spPr>
          <a:xfrm>
            <a:off x="423617" y="135201"/>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05FDF395-10C5-2B3D-A98F-7A6D094C58A1}"/>
              </a:ext>
            </a:extLst>
          </p:cNvPr>
          <p:cNvSpPr>
            <a:spLocks noGrp="1"/>
          </p:cNvSpPr>
          <p:nvPr>
            <p:ph type="body" sz="quarter" idx="28"/>
          </p:nvPr>
        </p:nvSpPr>
        <p:spPr>
          <a:xfrm>
            <a:off x="423617" y="1035170"/>
            <a:ext cx="6615537" cy="5547875"/>
          </a:xfrm>
        </p:spPr>
        <p:txBody>
          <a:bodyPr/>
          <a:lstStyle/>
          <a:p>
            <a:pPr lvl="0" eaLnBrk="0" fontAlgn="base" hangingPunct="0">
              <a:spcBef>
                <a:spcPct val="0"/>
              </a:spcBef>
              <a:spcAft>
                <a:spcPct val="0"/>
              </a:spcAft>
            </a:pPr>
            <a:r>
              <a:rPr lang="en-US" sz="1800" b="1" dirty="0">
                <a:latin typeface="Spectral"/>
              </a:rPr>
              <a:t>Problem </a:t>
            </a:r>
          </a:p>
          <a:p>
            <a:pPr lvl="0" eaLnBrk="0" fontAlgn="base" hangingPunct="0">
              <a:spcBef>
                <a:spcPct val="0"/>
              </a:spcBef>
              <a:spcAft>
                <a:spcPct val="0"/>
              </a:spcAft>
            </a:pPr>
            <a:endParaRPr lang="en-US" sz="1800" b="1" dirty="0">
              <a:latin typeface="Spectral"/>
            </a:endParaRPr>
          </a:p>
          <a:p>
            <a:r>
              <a:rPr lang="en-US" sz="1400" dirty="0">
                <a:latin typeface="Spectral"/>
              </a:rPr>
              <a:t>Imagine that you’re creating a data mining application that analyzes corporate documents. Users feed the app documents in various formats (PDF, DOC, CSV), and it tries to extract meaningful data from these docs in a uniform format.</a:t>
            </a:r>
          </a:p>
          <a:p>
            <a:r>
              <a:rPr lang="en-US" sz="1400" dirty="0">
                <a:latin typeface="Spectral"/>
              </a:rPr>
              <a:t>The first version of the app could work only with DOC files. In the following version, it was able to support CSV files. A month later, you “taught” it to extract data from PDF files.</a:t>
            </a:r>
          </a:p>
          <a:p>
            <a:pPr lvl="0" eaLnBrk="0" fontAlgn="base" hangingPunct="0">
              <a:spcBef>
                <a:spcPct val="0"/>
              </a:spcBef>
              <a:spcAft>
                <a:spcPct val="0"/>
              </a:spcAft>
            </a:pPr>
            <a:endParaRPr lang="en-US" sz="1800" b="1" dirty="0">
              <a:latin typeface="Spectral"/>
            </a:endParaRPr>
          </a:p>
          <a:p>
            <a:pPr lvl="0" eaLnBrk="0" fontAlgn="base" hangingPunct="0">
              <a:spcBef>
                <a:spcPct val="0"/>
              </a:spcBef>
              <a:spcAft>
                <a:spcPct val="0"/>
              </a:spcAft>
            </a:pPr>
            <a:r>
              <a:rPr lang="en-US" altLang="en-US" sz="1800" b="1" dirty="0">
                <a:solidFill>
                  <a:srgbClr val="444444"/>
                </a:solidFill>
                <a:latin typeface="Spectral"/>
              </a:rPr>
              <a:t>Solution</a:t>
            </a: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r>
              <a:rPr lang="en-US" altLang="en-US" sz="1400" dirty="0">
                <a:solidFill>
                  <a:srgbClr val="444444"/>
                </a:solidFill>
                <a:latin typeface="Spectral"/>
              </a:rPr>
              <a:t>The Template Method pattern suggests that you break down an algorithm into a series of steps, turn these steps into methods, and put a series of calls to these methods inside a single </a:t>
            </a:r>
            <a:r>
              <a:rPr lang="en-US" altLang="en-US" sz="1400" i="1" dirty="0">
                <a:solidFill>
                  <a:srgbClr val="444444"/>
                </a:solidFill>
                <a:latin typeface="Spectral"/>
              </a:rPr>
              <a:t>template method.</a:t>
            </a:r>
            <a:r>
              <a:rPr lang="en-US" altLang="en-US" sz="1400" dirty="0">
                <a:solidFill>
                  <a:srgbClr val="444444"/>
                </a:solidFill>
                <a:latin typeface="Spectral"/>
              </a:rPr>
              <a:t> The steps may either be abstract, or have some default implementation. To use the algorithm, the client is supposed to provide its own subclass, implement all abstract steps, and override some of the optional ones if needed (but not the template method itself).</a:t>
            </a:r>
            <a:endParaRPr lang="en-US" altLang="en-US" sz="1400" dirty="0">
              <a:solidFill>
                <a:schemeClr val="tx1"/>
              </a:solidFill>
              <a:latin typeface="Spectral"/>
            </a:endParaRPr>
          </a:p>
          <a:p>
            <a:pPr lvl="0" eaLnBrk="0" fontAlgn="base" hangingPunct="0">
              <a:spcBef>
                <a:spcPct val="0"/>
              </a:spcBef>
              <a:spcAft>
                <a:spcPct val="0"/>
              </a:spcAft>
            </a:pPr>
            <a:endParaRPr lang="en-US" altLang="en-US" sz="1400" dirty="0">
              <a:solidFill>
                <a:srgbClr val="444444"/>
              </a:solidFill>
              <a:latin typeface="Spectral"/>
            </a:endParaRPr>
          </a:p>
          <a:p>
            <a:pPr lvl="0" eaLnBrk="0" fontAlgn="base" hangingPunct="0">
              <a:spcBef>
                <a:spcPct val="0"/>
              </a:spcBef>
              <a:spcAft>
                <a:spcPct val="0"/>
              </a:spcAft>
            </a:pPr>
            <a:r>
              <a:rPr lang="en-US" altLang="en-US" sz="1400" dirty="0">
                <a:solidFill>
                  <a:srgbClr val="444444"/>
                </a:solidFill>
                <a:latin typeface="Spectral"/>
              </a:rPr>
              <a:t>Let’s see how this will play out in our data mining app. We can create a base class for all three parsing algorithms. This class defines a template method consisting of a series of calls to various document-processing steps.</a:t>
            </a:r>
            <a:endParaRPr lang="en-US" altLang="en-US" sz="1400" dirty="0">
              <a:solidFill>
                <a:schemeClr val="tx1"/>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p:txBody>
      </p:sp>
      <p:sp>
        <p:nvSpPr>
          <p:cNvPr id="7" name="Slide Number Placeholder 6">
            <a:extLst>
              <a:ext uri="{FF2B5EF4-FFF2-40B4-BE49-F238E27FC236}">
                <a16:creationId xmlns:a16="http://schemas.microsoft.com/office/drawing/2014/main" id="{A34FDD74-9D86-68E4-9B28-3B72C146FB4D}"/>
              </a:ext>
            </a:extLst>
          </p:cNvPr>
          <p:cNvSpPr>
            <a:spLocks noGrp="1"/>
          </p:cNvSpPr>
          <p:nvPr>
            <p:ph type="sldNum" sz="quarter" idx="53"/>
          </p:nvPr>
        </p:nvSpPr>
        <p:spPr/>
        <p:txBody>
          <a:bodyPr/>
          <a:lstStyle/>
          <a:p>
            <a:fld id="{47FEACEE-25B4-4A2D-B147-27296E36371D}" type="slidenum">
              <a:rPr lang="en-US" altLang="zh-CN" smtClean="0"/>
              <a:pPr/>
              <a:t>35</a:t>
            </a:fld>
            <a:endParaRPr lang="en-US" altLang="zh-CN" dirty="0"/>
          </a:p>
        </p:txBody>
      </p:sp>
      <p:pic>
        <p:nvPicPr>
          <p:cNvPr id="8195" name="Picture 3" descr="Data mining classes contained a lot of duplicate code">
            <a:extLst>
              <a:ext uri="{FF2B5EF4-FFF2-40B4-BE49-F238E27FC236}">
                <a16:creationId xmlns:a16="http://schemas.microsoft.com/office/drawing/2014/main" id="{CF40B0EA-E899-0319-F01F-1A30F74A1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9797" y="129125"/>
            <a:ext cx="4044790" cy="3000973"/>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Template method defines the skeleton of the algorithm">
            <a:extLst>
              <a:ext uri="{FF2B5EF4-FFF2-40B4-BE49-F238E27FC236}">
                <a16:creationId xmlns:a16="http://schemas.microsoft.com/office/drawing/2014/main" id="{A5F6A48D-7C63-CA39-099B-0B09F8CFA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154" y="3429000"/>
            <a:ext cx="4495433" cy="314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27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2F5BC104-DC4E-C249-6584-F6B38DCB0AF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C5BFC06-91BE-AE71-5338-12275FBAB9F3}"/>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496E2788-29BA-7EAF-DA8D-9B29D0CEDEDB}"/>
              </a:ext>
            </a:extLst>
          </p:cNvPr>
          <p:cNvSpPr>
            <a:spLocks noGrp="1"/>
          </p:cNvSpPr>
          <p:nvPr>
            <p:ph type="sldNum" sz="quarter" idx="53"/>
          </p:nvPr>
        </p:nvSpPr>
        <p:spPr/>
        <p:txBody>
          <a:bodyPr/>
          <a:lstStyle/>
          <a:p>
            <a:fld id="{47FEACEE-25B4-4A2D-B147-27296E36371D}" type="slidenum">
              <a:rPr lang="en-US" altLang="zh-CN" smtClean="0"/>
              <a:pPr/>
              <a:t>36</a:t>
            </a:fld>
            <a:endParaRPr lang="en-US" altLang="zh-CN" dirty="0"/>
          </a:p>
        </p:txBody>
      </p:sp>
      <p:pic>
        <p:nvPicPr>
          <p:cNvPr id="3" name="Picture 2">
            <a:extLst>
              <a:ext uri="{FF2B5EF4-FFF2-40B4-BE49-F238E27FC236}">
                <a16:creationId xmlns:a16="http://schemas.microsoft.com/office/drawing/2014/main" id="{E16C396B-85DB-DE66-B618-D497B9DB647E}"/>
              </a:ext>
            </a:extLst>
          </p:cNvPr>
          <p:cNvPicPr>
            <a:picLocks noChangeAspect="1"/>
          </p:cNvPicPr>
          <p:nvPr/>
        </p:nvPicPr>
        <p:blipFill>
          <a:blip r:embed="rId2"/>
          <a:stretch>
            <a:fillRect/>
          </a:stretch>
        </p:blipFill>
        <p:spPr>
          <a:xfrm>
            <a:off x="1491247" y="1321726"/>
            <a:ext cx="8065698" cy="5001222"/>
          </a:xfrm>
          <a:prstGeom prst="rect">
            <a:avLst/>
          </a:prstGeom>
        </p:spPr>
      </p:pic>
    </p:spTree>
    <p:extLst>
      <p:ext uri="{BB962C8B-B14F-4D97-AF65-F5344CB8AC3E}">
        <p14:creationId xmlns:p14="http://schemas.microsoft.com/office/powerpoint/2010/main" val="2416115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F327FEAB-644B-47B9-C341-C18749BCC75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C182DBE-D02D-DC9C-1056-81560C292304}"/>
              </a:ext>
            </a:extLst>
          </p:cNvPr>
          <p:cNvSpPr>
            <a:spLocks noGrp="1"/>
          </p:cNvSpPr>
          <p:nvPr>
            <p:ph type="sldNum" sz="quarter" idx="53"/>
          </p:nvPr>
        </p:nvSpPr>
        <p:spPr/>
        <p:txBody>
          <a:bodyPr/>
          <a:lstStyle/>
          <a:p>
            <a:fld id="{47FEACEE-25B4-4A2D-B147-27296E36371D}" type="slidenum">
              <a:rPr lang="en-US" altLang="zh-CN" smtClean="0"/>
              <a:pPr/>
              <a:t>37</a:t>
            </a:fld>
            <a:endParaRPr lang="en-US" altLang="zh-CN" dirty="0"/>
          </a:p>
        </p:txBody>
      </p:sp>
      <p:pic>
        <p:nvPicPr>
          <p:cNvPr id="3" name="Picture 2">
            <a:extLst>
              <a:ext uri="{FF2B5EF4-FFF2-40B4-BE49-F238E27FC236}">
                <a16:creationId xmlns:a16="http://schemas.microsoft.com/office/drawing/2014/main" id="{053F76DA-03F1-6618-CF43-EC8900ABFF9C}"/>
              </a:ext>
            </a:extLst>
          </p:cNvPr>
          <p:cNvPicPr>
            <a:picLocks noChangeAspect="1"/>
          </p:cNvPicPr>
          <p:nvPr/>
        </p:nvPicPr>
        <p:blipFill>
          <a:blip r:embed="rId2"/>
          <a:stretch>
            <a:fillRect/>
          </a:stretch>
        </p:blipFill>
        <p:spPr>
          <a:xfrm>
            <a:off x="1531937" y="0"/>
            <a:ext cx="9128125" cy="6858000"/>
          </a:xfrm>
          <a:prstGeom prst="rect">
            <a:avLst/>
          </a:prstGeom>
        </p:spPr>
      </p:pic>
      <p:pic>
        <p:nvPicPr>
          <p:cNvPr id="5" name="Picture 4">
            <a:extLst>
              <a:ext uri="{FF2B5EF4-FFF2-40B4-BE49-F238E27FC236}">
                <a16:creationId xmlns:a16="http://schemas.microsoft.com/office/drawing/2014/main" id="{BFA4C561-DFE3-1EDE-CCA3-F733BBCD493A}"/>
              </a:ext>
            </a:extLst>
          </p:cNvPr>
          <p:cNvPicPr>
            <a:picLocks noChangeAspect="1"/>
          </p:cNvPicPr>
          <p:nvPr/>
        </p:nvPicPr>
        <p:blipFill>
          <a:blip r:embed="rId2"/>
          <a:srcRect r="98791" b="75922"/>
          <a:stretch>
            <a:fillRect/>
          </a:stretch>
        </p:blipFill>
        <p:spPr>
          <a:xfrm>
            <a:off x="0" y="0"/>
            <a:ext cx="1531937" cy="1651247"/>
          </a:xfrm>
          <a:prstGeom prst="rect">
            <a:avLst/>
          </a:prstGeom>
        </p:spPr>
      </p:pic>
      <p:pic>
        <p:nvPicPr>
          <p:cNvPr id="8" name="Picture 7">
            <a:extLst>
              <a:ext uri="{FF2B5EF4-FFF2-40B4-BE49-F238E27FC236}">
                <a16:creationId xmlns:a16="http://schemas.microsoft.com/office/drawing/2014/main" id="{1F9F0C82-5015-C2D0-563A-80836C957144}"/>
              </a:ext>
            </a:extLst>
          </p:cNvPr>
          <p:cNvPicPr>
            <a:picLocks noChangeAspect="1"/>
          </p:cNvPicPr>
          <p:nvPr/>
        </p:nvPicPr>
        <p:blipFill>
          <a:blip r:embed="rId2"/>
          <a:srcRect l="98369" b="75922"/>
          <a:stretch>
            <a:fillRect/>
          </a:stretch>
        </p:blipFill>
        <p:spPr>
          <a:xfrm>
            <a:off x="10660063" y="0"/>
            <a:ext cx="1531938" cy="1651247"/>
          </a:xfrm>
          <a:prstGeom prst="rect">
            <a:avLst/>
          </a:prstGeom>
        </p:spPr>
      </p:pic>
    </p:spTree>
    <p:extLst>
      <p:ext uri="{BB962C8B-B14F-4D97-AF65-F5344CB8AC3E}">
        <p14:creationId xmlns:p14="http://schemas.microsoft.com/office/powerpoint/2010/main" val="3629173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7E56C56-BCCF-27A5-58D3-5EF0966BCD70}"/>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95BEB8EB-85F9-EEA7-DE95-F4CF76972885}"/>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38</a:t>
            </a:fld>
            <a:endParaRPr lang="en-US" dirty="0"/>
          </a:p>
        </p:txBody>
      </p:sp>
      <p:sp>
        <p:nvSpPr>
          <p:cNvPr id="3" name="Title 2">
            <a:extLst>
              <a:ext uri="{FF2B5EF4-FFF2-40B4-BE49-F238E27FC236}">
                <a16:creationId xmlns:a16="http://schemas.microsoft.com/office/drawing/2014/main" id="{B6A57528-5072-362B-0931-91CBF7FEA0F7}"/>
              </a:ext>
            </a:extLst>
          </p:cNvPr>
          <p:cNvSpPr>
            <a:spLocks noGrp="1"/>
          </p:cNvSpPr>
          <p:nvPr>
            <p:ph type="title"/>
          </p:nvPr>
        </p:nvSpPr>
        <p:spPr>
          <a:xfrm>
            <a:off x="877824" y="189780"/>
            <a:ext cx="10940365" cy="1544129"/>
          </a:xfrm>
        </p:spPr>
        <p:txBody>
          <a:bodyPr/>
          <a:lstStyle/>
          <a:p>
            <a:r>
              <a:rPr lang="en-US" sz="8000" dirty="0">
                <a:solidFill>
                  <a:srgbClr val="C00000"/>
                </a:solidFill>
              </a:rPr>
              <a:t>V</a:t>
            </a:r>
            <a:r>
              <a:rPr lang="en-US" dirty="0"/>
              <a:t>ISITOR</a:t>
            </a: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UI Frameworks"/>
              </a:rPr>
              <a:t>Visitor</a:t>
            </a:r>
            <a:r>
              <a:rPr lang="en-US" sz="1800" b="0" dirty="0">
                <a:solidFill>
                  <a:schemeClr val="tx1">
                    <a:lumMod val="50000"/>
                    <a:lumOff val="50000"/>
                  </a:schemeClr>
                </a:solidFill>
                <a:latin typeface="UI Frameworks"/>
              </a:rPr>
              <a:t> is a behavioral design pattern that lets you separate algorithms from the objects on which they operate.</a:t>
            </a:r>
            <a:endParaRPr lang="en-US" b="0" dirty="0">
              <a:solidFill>
                <a:schemeClr val="tx1">
                  <a:lumMod val="50000"/>
                  <a:lumOff val="50000"/>
                </a:schemeClr>
              </a:solidFill>
              <a:latin typeface="UI Frameworks"/>
            </a:endParaRPr>
          </a:p>
        </p:txBody>
      </p:sp>
      <p:sp>
        <p:nvSpPr>
          <p:cNvPr id="5" name="Rectangle 4">
            <a:extLst>
              <a:ext uri="{FF2B5EF4-FFF2-40B4-BE49-F238E27FC236}">
                <a16:creationId xmlns:a16="http://schemas.microsoft.com/office/drawing/2014/main" id="{F653E89E-4B42-AC93-A0A6-B8E972C01965}"/>
              </a:ext>
            </a:extLst>
          </p:cNvPr>
          <p:cNvSpPr>
            <a:spLocks noChangeArrowheads="1"/>
          </p:cNvSpPr>
          <p:nvPr/>
        </p:nvSpPr>
        <p:spPr bwMode="auto">
          <a:xfrm>
            <a:off x="877824" y="2336075"/>
            <a:ext cx="472071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UI Frameworks"/>
              </a:rPr>
              <a:t>Use the Visitor when you need to perform an operation on all elements of a complex object structure (for example, an object tree).</a:t>
            </a:r>
          </a:p>
          <a:p>
            <a:pPr marL="285750" indent="-285750">
              <a:buFont typeface="Wingdings" panose="05000000000000000000" pitchFamily="2" charset="2"/>
              <a:buChar char="q"/>
            </a:pPr>
            <a:endParaRPr lang="en-US" sz="1600" dirty="0">
              <a:latin typeface="UI Frameworks"/>
            </a:endParaRPr>
          </a:p>
          <a:p>
            <a:pPr marL="285750" indent="-285750">
              <a:buFont typeface="Wingdings" panose="05000000000000000000" pitchFamily="2" charset="2"/>
              <a:buChar char="q"/>
            </a:pPr>
            <a:r>
              <a:rPr lang="en-US" sz="1600" dirty="0">
                <a:latin typeface="UI Frameworks"/>
              </a:rPr>
              <a:t>Use the Visitor to clean up the business logic of auxiliary behaviors.</a:t>
            </a:r>
          </a:p>
          <a:p>
            <a:pPr marL="285750" indent="-285750">
              <a:buFont typeface="Wingdings" panose="05000000000000000000" pitchFamily="2" charset="2"/>
              <a:buChar char="q"/>
            </a:pPr>
            <a:endParaRPr lang="en-US" sz="1600" dirty="0">
              <a:latin typeface="UI Frameworks"/>
            </a:endParaRPr>
          </a:p>
          <a:p>
            <a:pPr marL="285750" indent="-285750">
              <a:buFont typeface="Wingdings" panose="05000000000000000000" pitchFamily="2" charset="2"/>
              <a:buChar char="q"/>
            </a:pPr>
            <a:r>
              <a:rPr lang="en-US" sz="1600" dirty="0">
                <a:latin typeface="UI Frameworks"/>
              </a:rPr>
              <a:t>Use the pattern when a behavior makes sense only in some classes of a class hierarchy, but not in others.</a:t>
            </a:r>
          </a:p>
          <a:p>
            <a:pPr marL="285750" indent="-285750">
              <a:buFont typeface="Wingdings" panose="05000000000000000000" pitchFamily="2" charset="2"/>
              <a:buChar char="q"/>
            </a:pPr>
            <a:endParaRPr lang="en-US" sz="1600" dirty="0">
              <a:latin typeface="UI Frameworks"/>
            </a:endParaRPr>
          </a:p>
          <a:p>
            <a:pPr marL="285750" indent="-285750">
              <a:buFont typeface="Wingdings" panose="05000000000000000000" pitchFamily="2" charset="2"/>
              <a:buChar char="q"/>
            </a:pPr>
            <a:r>
              <a:rPr lang="en-US" altLang="en-US" sz="1600" dirty="0">
                <a:latin typeface="UI Frameworks"/>
              </a:rPr>
              <a:t>Use Cases: </a:t>
            </a:r>
            <a:r>
              <a:rPr lang="en-IN" sz="1600" dirty="0">
                <a:latin typeface="UI Frameworks"/>
              </a:rPr>
              <a:t>Compilers and interpreters, UI Frameworks.</a:t>
            </a:r>
            <a:endParaRPr kumimoji="0" lang="en-US" altLang="en-US" sz="1600" i="0" u="none" strike="noStrike" cap="none" normalizeH="0" baseline="0" dirty="0">
              <a:ln>
                <a:noFill/>
              </a:ln>
              <a:solidFill>
                <a:schemeClr val="tx1"/>
              </a:solidFill>
              <a:effectLst/>
              <a:latin typeface="UI Frameworks"/>
            </a:endParaRPr>
          </a:p>
        </p:txBody>
      </p:sp>
      <p:pic>
        <p:nvPicPr>
          <p:cNvPr id="10242" name="Picture 2" descr="Visitor Design Pattern">
            <a:extLst>
              <a:ext uri="{FF2B5EF4-FFF2-40B4-BE49-F238E27FC236}">
                <a16:creationId xmlns:a16="http://schemas.microsoft.com/office/drawing/2014/main" id="{F8AEE467-CD74-F63B-6A8E-9EB0DEA02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059" y="232390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507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61211482-AAA3-9DA2-E294-808CC68A122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2C29CE3-68D5-7F48-7D62-1E77BE3A6B1D}"/>
              </a:ext>
            </a:extLst>
          </p:cNvPr>
          <p:cNvSpPr>
            <a:spLocks noGrp="1"/>
          </p:cNvSpPr>
          <p:nvPr>
            <p:ph type="title"/>
          </p:nvPr>
        </p:nvSpPr>
        <p:spPr>
          <a:xfrm>
            <a:off x="423617" y="135201"/>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4F35DA8B-B8BF-9E26-1812-158BA5BE5682}"/>
              </a:ext>
            </a:extLst>
          </p:cNvPr>
          <p:cNvSpPr>
            <a:spLocks noGrp="1"/>
          </p:cNvSpPr>
          <p:nvPr>
            <p:ph type="body" sz="quarter" idx="28"/>
          </p:nvPr>
        </p:nvSpPr>
        <p:spPr>
          <a:xfrm>
            <a:off x="423617" y="1254561"/>
            <a:ext cx="6615537" cy="5321242"/>
          </a:xfrm>
        </p:spPr>
        <p:txBody>
          <a:bodyPr/>
          <a:lstStyle/>
          <a:p>
            <a:pPr lvl="0" eaLnBrk="0" fontAlgn="base" hangingPunct="0">
              <a:spcBef>
                <a:spcPct val="0"/>
              </a:spcBef>
              <a:spcAft>
                <a:spcPct val="0"/>
              </a:spcAft>
            </a:pPr>
            <a:r>
              <a:rPr lang="en-US" sz="1800" b="1" dirty="0">
                <a:latin typeface="Spectral"/>
              </a:rPr>
              <a:t>Problem </a:t>
            </a:r>
          </a:p>
          <a:p>
            <a:pPr lvl="0" eaLnBrk="0" fontAlgn="base" hangingPunct="0">
              <a:spcBef>
                <a:spcPct val="0"/>
              </a:spcBef>
              <a:spcAft>
                <a:spcPct val="0"/>
              </a:spcAft>
            </a:pPr>
            <a:endParaRPr lang="en-US" sz="1800" b="1" dirty="0">
              <a:latin typeface="Spectral"/>
            </a:endParaRPr>
          </a:p>
          <a:p>
            <a:pPr lvl="0" eaLnBrk="0" fontAlgn="base" hangingPunct="0">
              <a:spcBef>
                <a:spcPct val="0"/>
              </a:spcBef>
              <a:spcAft>
                <a:spcPct val="0"/>
              </a:spcAft>
            </a:pPr>
            <a:r>
              <a:rPr lang="en-US" sz="1400" dirty="0">
                <a:latin typeface="Spectral"/>
              </a:rPr>
              <a:t>Imagine that your team develops an app which works with geographic information structured as one colossal graph. Each node of the graph may represent a complex entity such as a city, but also more granular things like industries, sightseeing areas, etc. The nodes are connected with others if there’s a road between the real objects that they represent. Under the hood, each node type is represented by its own class, while each specific node is an object.</a:t>
            </a:r>
            <a:endParaRPr lang="en-US" sz="1400" b="1" dirty="0">
              <a:latin typeface="Spectral"/>
            </a:endParaRPr>
          </a:p>
          <a:p>
            <a:pPr lvl="0" eaLnBrk="0" fontAlgn="base" hangingPunct="0">
              <a:spcBef>
                <a:spcPct val="0"/>
              </a:spcBef>
              <a:spcAft>
                <a:spcPct val="0"/>
              </a:spcAft>
            </a:pPr>
            <a:endParaRPr lang="en-US" sz="1800" b="1" dirty="0">
              <a:latin typeface="Spectral"/>
            </a:endParaRPr>
          </a:p>
          <a:p>
            <a:pPr lvl="0" eaLnBrk="0" fontAlgn="base" hangingPunct="0">
              <a:spcBef>
                <a:spcPct val="0"/>
              </a:spcBef>
              <a:spcAft>
                <a:spcPct val="0"/>
              </a:spcAft>
            </a:pPr>
            <a:r>
              <a:rPr lang="en-US" altLang="en-US" sz="1800" b="1" dirty="0">
                <a:solidFill>
                  <a:srgbClr val="444444"/>
                </a:solidFill>
                <a:latin typeface="Spectral"/>
              </a:rPr>
              <a:t>Solution</a:t>
            </a:r>
          </a:p>
          <a:p>
            <a:pPr lvl="0" eaLnBrk="0" fontAlgn="base" hangingPunct="0">
              <a:spcBef>
                <a:spcPct val="0"/>
              </a:spcBef>
              <a:spcAft>
                <a:spcPct val="0"/>
              </a:spcAft>
            </a:pPr>
            <a:endParaRPr lang="en-US" altLang="en-US" sz="1800" b="1" dirty="0">
              <a:solidFill>
                <a:srgbClr val="444444"/>
              </a:solidFill>
              <a:latin typeface="Spectral"/>
            </a:endParaRPr>
          </a:p>
          <a:p>
            <a:r>
              <a:rPr lang="en-US" sz="1400" dirty="0">
                <a:latin typeface="Spectral"/>
              </a:rPr>
              <a:t>The Visitor pattern suggests that you place the new behavior into a separate class called </a:t>
            </a:r>
            <a:r>
              <a:rPr lang="en-US" sz="1400" i="1" dirty="0">
                <a:latin typeface="Spectral"/>
              </a:rPr>
              <a:t>visitor</a:t>
            </a:r>
            <a:r>
              <a:rPr lang="en-US" sz="1400" dirty="0">
                <a:latin typeface="Spectral"/>
              </a:rPr>
              <a:t>, instead of trying to integrate it into existing classes. The original object that had to perform the behavior is now passed to one of the visitor’s methods as an argument, providing the method access to all necessary data contained within the object.</a:t>
            </a:r>
          </a:p>
          <a:p>
            <a:r>
              <a:rPr lang="en-US" sz="1400" dirty="0">
                <a:latin typeface="Spectral"/>
              </a:rPr>
              <a:t>Now, what if that behavior can be executed over objects of different classes? For example, in our case with XML export, the actual implementation will probably be a little bit different across various node classes. Thus, the visitor class may define not one, but a set of methods, each of which could take arguments of different types.</a:t>
            </a: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endParaRPr lang="en-US" altLang="en-US" sz="1800" b="1" dirty="0">
              <a:solidFill>
                <a:srgbClr val="444444"/>
              </a:solidFill>
              <a:latin typeface="Spectral"/>
            </a:endParaRPr>
          </a:p>
        </p:txBody>
      </p:sp>
      <p:sp>
        <p:nvSpPr>
          <p:cNvPr id="7" name="Slide Number Placeholder 6">
            <a:extLst>
              <a:ext uri="{FF2B5EF4-FFF2-40B4-BE49-F238E27FC236}">
                <a16:creationId xmlns:a16="http://schemas.microsoft.com/office/drawing/2014/main" id="{34359221-620E-2178-1A0C-D0DB9EEB26FE}"/>
              </a:ext>
            </a:extLst>
          </p:cNvPr>
          <p:cNvSpPr>
            <a:spLocks noGrp="1"/>
          </p:cNvSpPr>
          <p:nvPr>
            <p:ph type="sldNum" sz="quarter" idx="53"/>
          </p:nvPr>
        </p:nvSpPr>
        <p:spPr/>
        <p:txBody>
          <a:bodyPr/>
          <a:lstStyle/>
          <a:p>
            <a:fld id="{47FEACEE-25B4-4A2D-B147-27296E36371D}" type="slidenum">
              <a:rPr lang="en-US" altLang="zh-CN" smtClean="0"/>
              <a:pPr/>
              <a:t>39</a:t>
            </a:fld>
            <a:endParaRPr lang="en-US" altLang="zh-CN" dirty="0"/>
          </a:p>
        </p:txBody>
      </p:sp>
      <p:sp>
        <p:nvSpPr>
          <p:cNvPr id="2" name="AutoShape 2" descr="Exporting the graph into XML">
            <a:extLst>
              <a:ext uri="{FF2B5EF4-FFF2-40B4-BE49-F238E27FC236}">
                <a16:creationId xmlns:a16="http://schemas.microsoft.com/office/drawing/2014/main" id="{DA9D779D-617F-7731-BC62-EE2CB6B092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222" name="Picture 6" descr="Exporting the graph into XML">
            <a:extLst>
              <a:ext uri="{FF2B5EF4-FFF2-40B4-BE49-F238E27FC236}">
                <a16:creationId xmlns:a16="http://schemas.microsoft.com/office/drawing/2014/main" id="{6D870898-D722-04EB-E8AB-9ABC5C85A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6322" y="560713"/>
            <a:ext cx="4785804" cy="196559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The XML export method had to be added into all node classes">
            <a:extLst>
              <a:ext uri="{FF2B5EF4-FFF2-40B4-BE49-F238E27FC236}">
                <a16:creationId xmlns:a16="http://schemas.microsoft.com/office/drawing/2014/main" id="{4A8FEB23-4A5E-A775-9D66-D8F281622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286" y="3429000"/>
            <a:ext cx="47625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190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E627E2B-2D9D-DFED-B29E-970B80CC58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5D889D-1D74-4303-9D11-F9945C003F09}"/>
              </a:ext>
            </a:extLst>
          </p:cNvPr>
          <p:cNvPicPr>
            <a:picLocks noChangeAspect="1"/>
          </p:cNvPicPr>
          <p:nvPr/>
        </p:nvPicPr>
        <p:blipFill>
          <a:blip r:embed="rId2"/>
          <a:stretch>
            <a:fillRect/>
          </a:stretch>
        </p:blipFill>
        <p:spPr>
          <a:xfrm>
            <a:off x="388919" y="657668"/>
            <a:ext cx="11507806" cy="5925377"/>
          </a:xfrm>
          <a:prstGeom prst="rect">
            <a:avLst/>
          </a:prstGeom>
        </p:spPr>
      </p:pic>
      <p:sp>
        <p:nvSpPr>
          <p:cNvPr id="5" name="Title 4">
            <a:extLst>
              <a:ext uri="{FF2B5EF4-FFF2-40B4-BE49-F238E27FC236}">
                <a16:creationId xmlns:a16="http://schemas.microsoft.com/office/drawing/2014/main" id="{EC05EE1A-53A1-BC72-D091-F7EDE9C9EFBB}"/>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7B124A8F-0B2F-512F-02F7-5C029486BD01}"/>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2037522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B3468220-B6F7-8D37-7D45-E632B9697FD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7308AE-AB22-9EC5-5075-65BB8339CEA7}"/>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94ADD040-3058-B2AF-76AD-C56768B3E895}"/>
              </a:ext>
            </a:extLst>
          </p:cNvPr>
          <p:cNvSpPr>
            <a:spLocks noGrp="1"/>
          </p:cNvSpPr>
          <p:nvPr>
            <p:ph type="sldNum" sz="quarter" idx="53"/>
          </p:nvPr>
        </p:nvSpPr>
        <p:spPr/>
        <p:txBody>
          <a:bodyPr/>
          <a:lstStyle/>
          <a:p>
            <a:fld id="{47FEACEE-25B4-4A2D-B147-27296E36371D}" type="slidenum">
              <a:rPr lang="en-US" altLang="zh-CN" smtClean="0"/>
              <a:pPr/>
              <a:t>40</a:t>
            </a:fld>
            <a:endParaRPr lang="en-US" altLang="zh-CN" dirty="0"/>
          </a:p>
        </p:txBody>
      </p:sp>
      <p:pic>
        <p:nvPicPr>
          <p:cNvPr id="4" name="Picture 3">
            <a:extLst>
              <a:ext uri="{FF2B5EF4-FFF2-40B4-BE49-F238E27FC236}">
                <a16:creationId xmlns:a16="http://schemas.microsoft.com/office/drawing/2014/main" id="{D608DFAA-1CBE-65A7-876D-2050804C7C50}"/>
              </a:ext>
            </a:extLst>
          </p:cNvPr>
          <p:cNvPicPr>
            <a:picLocks noChangeAspect="1"/>
          </p:cNvPicPr>
          <p:nvPr/>
        </p:nvPicPr>
        <p:blipFill>
          <a:blip r:embed="rId2"/>
          <a:stretch>
            <a:fillRect/>
          </a:stretch>
        </p:blipFill>
        <p:spPr>
          <a:xfrm>
            <a:off x="1551941" y="676276"/>
            <a:ext cx="9088118" cy="6144482"/>
          </a:xfrm>
          <a:prstGeom prst="rect">
            <a:avLst/>
          </a:prstGeom>
        </p:spPr>
      </p:pic>
    </p:spTree>
    <p:extLst>
      <p:ext uri="{BB962C8B-B14F-4D97-AF65-F5344CB8AC3E}">
        <p14:creationId xmlns:p14="http://schemas.microsoft.com/office/powerpoint/2010/main" val="895462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531CA5C4-E215-2BE1-7A5F-F3E86C41F55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04F54A-E6AD-A0E1-EE4B-5BB90B313DEB}"/>
              </a:ext>
            </a:extLst>
          </p:cNvPr>
          <p:cNvSpPr>
            <a:spLocks noGrp="1"/>
          </p:cNvSpPr>
          <p:nvPr>
            <p:ph type="sldNum" sz="quarter" idx="53"/>
          </p:nvPr>
        </p:nvSpPr>
        <p:spPr/>
        <p:txBody>
          <a:bodyPr/>
          <a:lstStyle/>
          <a:p>
            <a:fld id="{47FEACEE-25B4-4A2D-B147-27296E36371D}" type="slidenum">
              <a:rPr lang="en-US" altLang="zh-CN" smtClean="0"/>
              <a:pPr/>
              <a:t>41</a:t>
            </a:fld>
            <a:endParaRPr lang="en-US" altLang="zh-CN" dirty="0"/>
          </a:p>
        </p:txBody>
      </p:sp>
      <p:pic>
        <p:nvPicPr>
          <p:cNvPr id="3" name="Picture 2">
            <a:extLst>
              <a:ext uri="{FF2B5EF4-FFF2-40B4-BE49-F238E27FC236}">
                <a16:creationId xmlns:a16="http://schemas.microsoft.com/office/drawing/2014/main" id="{059AB561-3D88-C685-8E6F-E3D74EAF7EA5}"/>
              </a:ext>
            </a:extLst>
          </p:cNvPr>
          <p:cNvPicPr>
            <a:picLocks noChangeAspect="1"/>
          </p:cNvPicPr>
          <p:nvPr/>
        </p:nvPicPr>
        <p:blipFill>
          <a:blip r:embed="rId2"/>
          <a:stretch>
            <a:fillRect/>
          </a:stretch>
        </p:blipFill>
        <p:spPr>
          <a:xfrm>
            <a:off x="1424903" y="0"/>
            <a:ext cx="9342193" cy="6858000"/>
          </a:xfrm>
          <a:prstGeom prst="rect">
            <a:avLst/>
          </a:prstGeom>
        </p:spPr>
      </p:pic>
      <p:pic>
        <p:nvPicPr>
          <p:cNvPr id="5" name="Picture 4">
            <a:extLst>
              <a:ext uri="{FF2B5EF4-FFF2-40B4-BE49-F238E27FC236}">
                <a16:creationId xmlns:a16="http://schemas.microsoft.com/office/drawing/2014/main" id="{FD8ED34C-03A9-DEAA-1793-B3E2451CA2BE}"/>
              </a:ext>
            </a:extLst>
          </p:cNvPr>
          <p:cNvPicPr>
            <a:picLocks noChangeAspect="1"/>
          </p:cNvPicPr>
          <p:nvPr/>
        </p:nvPicPr>
        <p:blipFill>
          <a:blip r:embed="rId2"/>
          <a:srcRect l="-1" r="99001" b="80880"/>
          <a:stretch>
            <a:fillRect/>
          </a:stretch>
        </p:blipFill>
        <p:spPr>
          <a:xfrm>
            <a:off x="-1" y="0"/>
            <a:ext cx="1424903" cy="1311215"/>
          </a:xfrm>
          <a:prstGeom prst="rect">
            <a:avLst/>
          </a:prstGeom>
        </p:spPr>
      </p:pic>
      <p:pic>
        <p:nvPicPr>
          <p:cNvPr id="8" name="Picture 7">
            <a:extLst>
              <a:ext uri="{FF2B5EF4-FFF2-40B4-BE49-F238E27FC236}">
                <a16:creationId xmlns:a16="http://schemas.microsoft.com/office/drawing/2014/main" id="{37A56F19-01D7-5775-7F01-FE27BF27B943}"/>
              </a:ext>
            </a:extLst>
          </p:cNvPr>
          <p:cNvPicPr>
            <a:picLocks noChangeAspect="1"/>
          </p:cNvPicPr>
          <p:nvPr/>
        </p:nvPicPr>
        <p:blipFill>
          <a:blip r:embed="rId2"/>
          <a:srcRect l="99062" r="199" b="80880"/>
          <a:stretch>
            <a:fillRect/>
          </a:stretch>
        </p:blipFill>
        <p:spPr>
          <a:xfrm>
            <a:off x="10767096" y="0"/>
            <a:ext cx="1424904" cy="1311215"/>
          </a:xfrm>
          <a:prstGeom prst="rect">
            <a:avLst/>
          </a:prstGeom>
        </p:spPr>
      </p:pic>
    </p:spTree>
    <p:extLst>
      <p:ext uri="{BB962C8B-B14F-4D97-AF65-F5344CB8AC3E}">
        <p14:creationId xmlns:p14="http://schemas.microsoft.com/office/powerpoint/2010/main" val="1808331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69FABA9B-7FAB-D2A9-17A9-C689BAE344B9}"/>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519845-4327-E02A-B402-65A246C7B94D}"/>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pic>
        <p:nvPicPr>
          <p:cNvPr id="6" name="Picture 5">
            <a:extLst>
              <a:ext uri="{FF2B5EF4-FFF2-40B4-BE49-F238E27FC236}">
                <a16:creationId xmlns:a16="http://schemas.microsoft.com/office/drawing/2014/main" id="{D12BF12F-EBEB-3145-3F16-EE730AEC7A1E}"/>
              </a:ext>
            </a:extLst>
          </p:cNvPr>
          <p:cNvPicPr>
            <a:picLocks noChangeAspect="1"/>
          </p:cNvPicPr>
          <p:nvPr/>
        </p:nvPicPr>
        <p:blipFill>
          <a:blip r:embed="rId2"/>
          <a:stretch>
            <a:fillRect/>
          </a:stretch>
        </p:blipFill>
        <p:spPr>
          <a:xfrm>
            <a:off x="1675777" y="0"/>
            <a:ext cx="8840445" cy="6858000"/>
          </a:xfrm>
          <a:prstGeom prst="rect">
            <a:avLst/>
          </a:prstGeom>
        </p:spPr>
      </p:pic>
      <p:pic>
        <p:nvPicPr>
          <p:cNvPr id="9" name="Picture 8">
            <a:extLst>
              <a:ext uri="{FF2B5EF4-FFF2-40B4-BE49-F238E27FC236}">
                <a16:creationId xmlns:a16="http://schemas.microsoft.com/office/drawing/2014/main" id="{DCE0F9CF-7FB1-87F6-8DF4-B1A33A3D331E}"/>
              </a:ext>
            </a:extLst>
          </p:cNvPr>
          <p:cNvPicPr>
            <a:picLocks noChangeAspect="1"/>
          </p:cNvPicPr>
          <p:nvPr/>
        </p:nvPicPr>
        <p:blipFill>
          <a:blip r:embed="rId2"/>
          <a:srcRect r="97001" b="77087"/>
          <a:stretch>
            <a:fillRect/>
          </a:stretch>
        </p:blipFill>
        <p:spPr>
          <a:xfrm>
            <a:off x="0" y="0"/>
            <a:ext cx="1675777" cy="1571348"/>
          </a:xfrm>
          <a:prstGeom prst="rect">
            <a:avLst/>
          </a:prstGeom>
        </p:spPr>
      </p:pic>
      <p:pic>
        <p:nvPicPr>
          <p:cNvPr id="11" name="Picture 10">
            <a:extLst>
              <a:ext uri="{FF2B5EF4-FFF2-40B4-BE49-F238E27FC236}">
                <a16:creationId xmlns:a16="http://schemas.microsoft.com/office/drawing/2014/main" id="{FFA51698-243A-32B7-1854-C3161C4E7AE2}"/>
              </a:ext>
            </a:extLst>
          </p:cNvPr>
          <p:cNvPicPr>
            <a:picLocks noChangeAspect="1"/>
          </p:cNvPicPr>
          <p:nvPr/>
        </p:nvPicPr>
        <p:blipFill>
          <a:blip r:embed="rId2"/>
          <a:srcRect l="97293" r="-26" b="77087"/>
          <a:stretch>
            <a:fillRect/>
          </a:stretch>
        </p:blipFill>
        <p:spPr>
          <a:xfrm>
            <a:off x="10516222" y="0"/>
            <a:ext cx="1675777" cy="1571348"/>
          </a:xfrm>
          <a:prstGeom prst="rect">
            <a:avLst/>
          </a:prstGeom>
        </p:spPr>
      </p:pic>
    </p:spTree>
    <p:extLst>
      <p:ext uri="{BB962C8B-B14F-4D97-AF65-F5344CB8AC3E}">
        <p14:creationId xmlns:p14="http://schemas.microsoft.com/office/powerpoint/2010/main" val="81278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51140107-4959-B308-18F3-77882DF7BAB6}"/>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36C308B6-0CFC-B29D-6E00-D81C05D308F0}"/>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6</a:t>
            </a:fld>
            <a:endParaRPr lang="en-US" dirty="0"/>
          </a:p>
        </p:txBody>
      </p:sp>
      <p:sp>
        <p:nvSpPr>
          <p:cNvPr id="3" name="Title 2">
            <a:extLst>
              <a:ext uri="{FF2B5EF4-FFF2-40B4-BE49-F238E27FC236}">
                <a16:creationId xmlns:a16="http://schemas.microsoft.com/office/drawing/2014/main" id="{48A6252F-15DB-A3BC-BF47-18FC7577B0AD}"/>
              </a:ext>
            </a:extLst>
          </p:cNvPr>
          <p:cNvSpPr>
            <a:spLocks noGrp="1"/>
          </p:cNvSpPr>
          <p:nvPr>
            <p:ph type="title"/>
          </p:nvPr>
        </p:nvSpPr>
        <p:spPr>
          <a:xfrm>
            <a:off x="877824" y="207034"/>
            <a:ext cx="10940365" cy="1855042"/>
          </a:xfrm>
        </p:spPr>
        <p:txBody>
          <a:bodyPr/>
          <a:lstStyle/>
          <a:p>
            <a:r>
              <a:rPr lang="en-US" sz="8000" dirty="0">
                <a:solidFill>
                  <a:srgbClr val="C00000"/>
                </a:solidFill>
              </a:rPr>
              <a:t>C</a:t>
            </a:r>
            <a:r>
              <a:rPr lang="en-US" dirty="0"/>
              <a:t>OMMAND</a:t>
            </a:r>
            <a:br>
              <a:rPr lang="en-US" sz="1800" b="0" dirty="0">
                <a:solidFill>
                  <a:schemeClr val="tx1">
                    <a:lumMod val="50000"/>
                    <a:lumOff val="50000"/>
                  </a:schemeClr>
                </a:solidFill>
                <a:latin typeface="Spectral"/>
              </a:rPr>
            </a:br>
            <a:r>
              <a:rPr lang="en-US" sz="1600" dirty="0" err="1">
                <a:solidFill>
                  <a:schemeClr val="tx1">
                    <a:lumMod val="50000"/>
                    <a:lumOff val="50000"/>
                  </a:schemeClr>
                </a:solidFill>
                <a:latin typeface="Spectral"/>
              </a:rPr>
              <a:t>Command</a:t>
            </a:r>
            <a:r>
              <a:rPr lang="en-US" sz="1600" b="0" dirty="0">
                <a:solidFill>
                  <a:schemeClr val="tx1">
                    <a:lumMod val="50000"/>
                    <a:lumOff val="50000"/>
                  </a:schemeClr>
                </a:solidFill>
                <a:latin typeface="Spectral"/>
              </a:rPr>
              <a:t> is a behavioral design pattern that turns a request into a stand-alone object that contains all information about the request. This transformation lets you pass requests as a method arguments, delay or queue a request’s execution, and support undoable operations.</a:t>
            </a:r>
            <a:endParaRPr lang="en-US"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A74B78C5-8B27-4BA2-BACB-984F0578189F}"/>
              </a:ext>
            </a:extLst>
          </p:cNvPr>
          <p:cNvSpPr>
            <a:spLocks noChangeArrowheads="1"/>
          </p:cNvSpPr>
          <p:nvPr/>
        </p:nvSpPr>
        <p:spPr bwMode="auto">
          <a:xfrm>
            <a:off x="877824" y="2623729"/>
            <a:ext cx="472071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Command pattern when you want to parametrize objects with operations.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Command pattern when you want to queue operations, schedule their execution, or execute them remotely.</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Command pattern when you want to implement reversible operations.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altLang="en-US" sz="1600" dirty="0">
                <a:latin typeface="Spectral"/>
              </a:rPr>
              <a:t>Use Cases: </a:t>
            </a:r>
            <a:r>
              <a:rPr lang="en-IN" sz="1600" dirty="0">
                <a:latin typeface="Spectral"/>
              </a:rPr>
              <a:t>Undo/Redo Functionality, Implementing Remote Controls.</a:t>
            </a:r>
            <a:endParaRPr kumimoji="0" lang="en-US" altLang="en-US" sz="1600" i="0" u="none" strike="noStrike" cap="none" normalizeH="0" baseline="0" dirty="0">
              <a:ln>
                <a:noFill/>
              </a:ln>
              <a:solidFill>
                <a:schemeClr val="tx1"/>
              </a:solidFill>
              <a:effectLst/>
              <a:latin typeface="Spectral"/>
            </a:endParaRPr>
          </a:p>
        </p:txBody>
      </p:sp>
      <p:pic>
        <p:nvPicPr>
          <p:cNvPr id="2" name="Picture 2" descr="Command design pattern">
            <a:extLst>
              <a:ext uri="{FF2B5EF4-FFF2-40B4-BE49-F238E27FC236}">
                <a16:creationId xmlns:a16="http://schemas.microsoft.com/office/drawing/2014/main" id="{529D6281-3D93-A48C-F9F6-3145BD40E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189" y="229866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248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C9833059-2590-A25D-AF28-F829A645EB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5E3AB83-C6D0-441D-5BBE-0E20ECC06C41}"/>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E74DA4C6-A6F4-2D60-274D-B9B21DF3DCCE}"/>
              </a:ext>
            </a:extLst>
          </p:cNvPr>
          <p:cNvSpPr>
            <a:spLocks noGrp="1"/>
          </p:cNvSpPr>
          <p:nvPr>
            <p:ph type="body" sz="quarter" idx="28"/>
          </p:nvPr>
        </p:nvSpPr>
        <p:spPr>
          <a:xfrm>
            <a:off x="423618" y="1148009"/>
            <a:ext cx="5954664" cy="5252473"/>
          </a:xfrm>
        </p:spPr>
        <p:txBody>
          <a:bodyPr/>
          <a:lstStyle/>
          <a:p>
            <a:pPr lvl="0" eaLnBrk="0" fontAlgn="base" hangingPunct="0">
              <a:spcBef>
                <a:spcPct val="0"/>
              </a:spcBef>
              <a:spcAft>
                <a:spcPct val="0"/>
              </a:spcAft>
            </a:pPr>
            <a:r>
              <a:rPr lang="en-US" sz="1800" b="1" dirty="0">
                <a:latin typeface="Spectral"/>
              </a:rPr>
              <a:t>Problem </a:t>
            </a:r>
            <a:br>
              <a:rPr lang="en-US" sz="1800" b="1" dirty="0">
                <a:latin typeface="Spectral"/>
              </a:rPr>
            </a:br>
            <a:br>
              <a:rPr lang="en-US" sz="1400" dirty="0">
                <a:latin typeface="Spectral"/>
              </a:rPr>
            </a:br>
            <a:r>
              <a:rPr lang="en-US" altLang="en-US" sz="1400" dirty="0">
                <a:solidFill>
                  <a:srgbClr val="444444"/>
                </a:solidFill>
                <a:latin typeface="Spectral"/>
              </a:rPr>
              <a:t>Imagine that you’re working on a new text-editor app. Your current task is to create a toolbar with a bunch of buttons for various operations of the editor. You created a very neat Button class that can be used for buttons on the toolbar, as well as for generic buttons in various dialogs.</a:t>
            </a:r>
            <a:r>
              <a:rPr lang="en-US" altLang="en-US" sz="1400" dirty="0">
                <a:solidFill>
                  <a:schemeClr val="tx1"/>
                </a:solidFill>
                <a:latin typeface="Spectral"/>
              </a:rPr>
              <a:t> </a:t>
            </a:r>
          </a:p>
          <a:p>
            <a:pPr lvl="0" eaLnBrk="0" fontAlgn="base" hangingPunct="0">
              <a:spcBef>
                <a:spcPct val="0"/>
              </a:spcBef>
              <a:spcAft>
                <a:spcPct val="0"/>
              </a:spcAft>
            </a:pPr>
            <a:endParaRPr lang="en-US" altLang="en-US" sz="1400" dirty="0">
              <a:solidFill>
                <a:schemeClr val="tx1"/>
              </a:solidFill>
              <a:latin typeface="Spectral"/>
            </a:endParaRPr>
          </a:p>
          <a:p>
            <a:pPr eaLnBrk="0" fontAlgn="base" hangingPunct="0">
              <a:spcBef>
                <a:spcPct val="0"/>
              </a:spcBef>
              <a:spcAft>
                <a:spcPct val="0"/>
              </a:spcAft>
            </a:pPr>
            <a:r>
              <a:rPr lang="en-US" altLang="en-US" sz="1400" dirty="0">
                <a:solidFill>
                  <a:srgbClr val="444444"/>
                </a:solidFill>
                <a:latin typeface="Spectral"/>
              </a:rPr>
              <a:t>Initially, when our app only had the toolbar, it was okay to place the implementation of various operations into the button subclasses. In other words, having the code for copying text inside the Copy Button subclass was fine. But then, when you implement context menus, shortcuts, and other stuff, you have to either duplicate the operation’s code in many classes or make menus dependent on buttons, which is an even worse option.</a:t>
            </a:r>
            <a:r>
              <a:rPr lang="en-US" altLang="en-US" sz="1400" dirty="0">
                <a:solidFill>
                  <a:schemeClr val="tx1"/>
                </a:solidFill>
                <a:latin typeface="Spectral"/>
              </a:rPr>
              <a:t> </a:t>
            </a:r>
          </a:p>
          <a:p>
            <a:pPr lvl="0" eaLnBrk="0" fontAlgn="base" hangingPunct="0">
              <a:spcBef>
                <a:spcPct val="0"/>
              </a:spcBef>
              <a:spcAft>
                <a:spcPct val="0"/>
              </a:spcAft>
            </a:pPr>
            <a:br>
              <a:rPr lang="en-US" altLang="en-US" sz="1400" dirty="0">
                <a:solidFill>
                  <a:srgbClr val="444444"/>
                </a:solidFill>
                <a:latin typeface="Spectral"/>
              </a:rPr>
            </a:br>
            <a:r>
              <a:rPr lang="en-US" altLang="en-US" sz="1800" b="1" dirty="0">
                <a:solidFill>
                  <a:srgbClr val="444444"/>
                </a:solidFill>
                <a:latin typeface="Spectral"/>
              </a:rPr>
              <a:t>Solution</a:t>
            </a:r>
          </a:p>
          <a:p>
            <a:pPr lvl="0" eaLnBrk="0" fontAlgn="base" hangingPunct="0">
              <a:spcBef>
                <a:spcPct val="0"/>
              </a:spcBef>
              <a:spcAft>
                <a:spcPct val="0"/>
              </a:spcAft>
            </a:pPr>
            <a:endParaRPr lang="en-US" altLang="en-US" sz="1800" b="1" dirty="0">
              <a:solidFill>
                <a:srgbClr val="444444"/>
              </a:solidFill>
              <a:latin typeface="Spectral"/>
            </a:endParaRPr>
          </a:p>
          <a:p>
            <a:pPr lvl="0" eaLnBrk="0" fontAlgn="base" hangingPunct="0">
              <a:spcBef>
                <a:spcPct val="0"/>
              </a:spcBef>
              <a:spcAft>
                <a:spcPct val="0"/>
              </a:spcAft>
            </a:pPr>
            <a:r>
              <a:rPr lang="en-US" sz="1400" dirty="0">
                <a:latin typeface="Spectral"/>
              </a:rPr>
              <a:t>Good software design is often based on the </a:t>
            </a:r>
            <a:r>
              <a:rPr lang="en-US" sz="1400" i="1" dirty="0">
                <a:latin typeface="Spectral"/>
              </a:rPr>
              <a:t>principle of separation of concerns</a:t>
            </a:r>
            <a:r>
              <a:rPr lang="en-US" sz="1400" dirty="0">
                <a:latin typeface="Spectral"/>
              </a:rPr>
              <a:t>, which usually results in breaking an app into layers. The most common example: a layer for the graphical user interface and another layer for the business logic. The GUI layer is responsible for rendering a beautiful picture on the screen, capturing any input and showing results of what the user and the app are doing. However, when it comes to doing something important, like calculating the trajectory of the moon or composing an annual report, the GUI layer delegates the work to the underlying layer of business logic.</a:t>
            </a:r>
            <a:endParaRPr lang="en-US" altLang="en-US" sz="1400" b="1" dirty="0">
              <a:solidFill>
                <a:srgbClr val="444444"/>
              </a:solidFill>
              <a:latin typeface="Spectral"/>
            </a:endParaRPr>
          </a:p>
        </p:txBody>
      </p:sp>
      <p:sp>
        <p:nvSpPr>
          <p:cNvPr id="7" name="Slide Number Placeholder 6">
            <a:extLst>
              <a:ext uri="{FF2B5EF4-FFF2-40B4-BE49-F238E27FC236}">
                <a16:creationId xmlns:a16="http://schemas.microsoft.com/office/drawing/2014/main" id="{E0EFCB02-6A30-4D97-EAC9-FE8DE48B860E}"/>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pic>
        <p:nvPicPr>
          <p:cNvPr id="8" name="Picture 6" descr="Lots of button subclasses">
            <a:extLst>
              <a:ext uri="{FF2B5EF4-FFF2-40B4-BE49-F238E27FC236}">
                <a16:creationId xmlns:a16="http://schemas.microsoft.com/office/drawing/2014/main" id="{3CD96EFF-4992-EC79-901C-EF100C0A5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0411" y="243134"/>
            <a:ext cx="38100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ccessing the business logic layer via a command.">
            <a:extLst>
              <a:ext uri="{FF2B5EF4-FFF2-40B4-BE49-F238E27FC236}">
                <a16:creationId xmlns:a16="http://schemas.microsoft.com/office/drawing/2014/main" id="{87332D09-068D-F685-3E9B-8200CF570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036" y="2325652"/>
            <a:ext cx="523875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 GUI objects delegate the work to commands">
            <a:extLst>
              <a:ext uri="{FF2B5EF4-FFF2-40B4-BE49-F238E27FC236}">
                <a16:creationId xmlns:a16="http://schemas.microsoft.com/office/drawing/2014/main" id="{A4DFB8C4-D73D-7130-4FA7-532195850B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2465" y="4328866"/>
            <a:ext cx="4191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80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2E6F1FB1-5EBA-F1EF-7FB2-112F8B1E6DD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9D24D27-DCB8-837F-2F30-1250F208FDCE}"/>
              </a:ext>
            </a:extLst>
          </p:cNvPr>
          <p:cNvPicPr>
            <a:picLocks noChangeAspect="1"/>
          </p:cNvPicPr>
          <p:nvPr/>
        </p:nvPicPr>
        <p:blipFill>
          <a:blip r:embed="rId2"/>
          <a:stretch>
            <a:fillRect/>
          </a:stretch>
        </p:blipFill>
        <p:spPr>
          <a:xfrm>
            <a:off x="1142308" y="665886"/>
            <a:ext cx="9907383" cy="6192114"/>
          </a:xfrm>
          <a:prstGeom prst="rect">
            <a:avLst/>
          </a:prstGeom>
        </p:spPr>
      </p:pic>
      <p:sp>
        <p:nvSpPr>
          <p:cNvPr id="5" name="Title 4">
            <a:extLst>
              <a:ext uri="{FF2B5EF4-FFF2-40B4-BE49-F238E27FC236}">
                <a16:creationId xmlns:a16="http://schemas.microsoft.com/office/drawing/2014/main" id="{A220DD4F-D5CB-E4EF-3355-5E438BE09222}"/>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5CFB1E86-B9CD-F98C-B471-47EFF0E4EF10}"/>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4261560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56C4D790-07A1-89BA-5731-0839C88CAC0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3CD7A5-EC5F-EF13-FC15-C9223B5CCDDC}"/>
              </a:ext>
            </a:extLst>
          </p:cNvPr>
          <p:cNvSpPr>
            <a:spLocks noGrp="1"/>
          </p:cNvSpPr>
          <p:nvPr>
            <p:ph type="sldNum" sz="quarter" idx="53"/>
          </p:nvPr>
        </p:nvSpPr>
        <p:spPr/>
        <p:txBody>
          <a:bodyPr/>
          <a:lstStyle/>
          <a:p>
            <a:fld id="{47FEACEE-25B4-4A2D-B147-27296E36371D}" type="slidenum">
              <a:rPr lang="en-US" altLang="zh-CN" smtClean="0"/>
              <a:pPr/>
              <a:t>9</a:t>
            </a:fld>
            <a:endParaRPr lang="en-US" altLang="zh-CN" dirty="0"/>
          </a:p>
        </p:txBody>
      </p:sp>
      <p:pic>
        <p:nvPicPr>
          <p:cNvPr id="3" name="Picture 2">
            <a:extLst>
              <a:ext uri="{FF2B5EF4-FFF2-40B4-BE49-F238E27FC236}">
                <a16:creationId xmlns:a16="http://schemas.microsoft.com/office/drawing/2014/main" id="{8EB2B7B3-5E7D-5E66-D6F5-613F3CED9909}"/>
              </a:ext>
            </a:extLst>
          </p:cNvPr>
          <p:cNvPicPr>
            <a:picLocks noChangeAspect="1"/>
          </p:cNvPicPr>
          <p:nvPr/>
        </p:nvPicPr>
        <p:blipFill>
          <a:blip r:embed="rId2"/>
          <a:stretch>
            <a:fillRect/>
          </a:stretch>
        </p:blipFill>
        <p:spPr>
          <a:xfrm>
            <a:off x="1564693" y="0"/>
            <a:ext cx="9062613" cy="6858000"/>
          </a:xfrm>
          <a:prstGeom prst="rect">
            <a:avLst/>
          </a:prstGeom>
        </p:spPr>
      </p:pic>
      <p:pic>
        <p:nvPicPr>
          <p:cNvPr id="4" name="Picture 3">
            <a:extLst>
              <a:ext uri="{FF2B5EF4-FFF2-40B4-BE49-F238E27FC236}">
                <a16:creationId xmlns:a16="http://schemas.microsoft.com/office/drawing/2014/main" id="{B13EB6E2-6D85-55CC-E9FF-A26ECF8D3084}"/>
              </a:ext>
            </a:extLst>
          </p:cNvPr>
          <p:cNvPicPr>
            <a:picLocks noChangeAspect="1"/>
          </p:cNvPicPr>
          <p:nvPr/>
        </p:nvPicPr>
        <p:blipFill>
          <a:blip r:embed="rId2"/>
          <a:srcRect r="98958" b="81719"/>
          <a:stretch>
            <a:fillRect/>
          </a:stretch>
        </p:blipFill>
        <p:spPr>
          <a:xfrm>
            <a:off x="-1" y="0"/>
            <a:ext cx="1647645" cy="1253706"/>
          </a:xfrm>
          <a:prstGeom prst="rect">
            <a:avLst/>
          </a:prstGeom>
        </p:spPr>
      </p:pic>
      <p:pic>
        <p:nvPicPr>
          <p:cNvPr id="5" name="Picture 4">
            <a:extLst>
              <a:ext uri="{FF2B5EF4-FFF2-40B4-BE49-F238E27FC236}">
                <a16:creationId xmlns:a16="http://schemas.microsoft.com/office/drawing/2014/main" id="{02F72D17-8F06-13C7-55BF-3669976040E2}"/>
              </a:ext>
            </a:extLst>
          </p:cNvPr>
          <p:cNvPicPr>
            <a:picLocks noChangeAspect="1"/>
          </p:cNvPicPr>
          <p:nvPr/>
        </p:nvPicPr>
        <p:blipFill>
          <a:blip r:embed="rId2"/>
          <a:srcRect l="99085" r="58" b="81719"/>
          <a:stretch>
            <a:fillRect/>
          </a:stretch>
        </p:blipFill>
        <p:spPr>
          <a:xfrm>
            <a:off x="10627307" y="0"/>
            <a:ext cx="1564694" cy="1253706"/>
          </a:xfrm>
          <a:prstGeom prst="rect">
            <a:avLst/>
          </a:prstGeom>
        </p:spPr>
      </p:pic>
    </p:spTree>
    <p:extLst>
      <p:ext uri="{BB962C8B-B14F-4D97-AF65-F5344CB8AC3E}">
        <p14:creationId xmlns:p14="http://schemas.microsoft.com/office/powerpoint/2010/main" val="314294243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3561</TotalTime>
  <Words>3361</Words>
  <Application>Microsoft Office PowerPoint</Application>
  <PresentationFormat>Widescreen</PresentationFormat>
  <Paragraphs>240</Paragraphs>
  <Slides>41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DengXian</vt:lpstr>
      <vt:lpstr>Abadi</vt:lpstr>
      <vt:lpstr>Arial</vt:lpstr>
      <vt:lpstr>Calibri</vt:lpstr>
      <vt:lpstr>Posterama Text Black</vt:lpstr>
      <vt:lpstr>Posterama Text SemiBold</vt:lpstr>
      <vt:lpstr>Spectral</vt:lpstr>
      <vt:lpstr>UI Frameworks</vt:lpstr>
      <vt:lpstr>Wingdings</vt:lpstr>
      <vt:lpstr>Office 主题​​</vt:lpstr>
      <vt:lpstr>What is Behavioral Design Patterns?</vt:lpstr>
      <vt:lpstr>CHAIN OF RESPONSIBILITY Chain of Responsibility is a behavioral design pattern that lets you pass requests along a chain of handlers. Upon receiving a request, each handler decides either to process the request or to pass it to the next handler in the chain.</vt:lpstr>
      <vt:lpstr>Problem &amp; Solution</vt:lpstr>
      <vt:lpstr>Structure</vt:lpstr>
      <vt:lpstr>PowerPoint Presentation</vt:lpstr>
      <vt:lpstr>COMMAND Command is a behavioral design pattern that turns a request into a stand-alone object that contains all information about the request. This transformation lets you pass requests as a method arguments, delay or queue a request’s execution, and support undoable operations.</vt:lpstr>
      <vt:lpstr>Problem &amp; Solution</vt:lpstr>
      <vt:lpstr>Structure</vt:lpstr>
      <vt:lpstr>PowerPoint Presentation</vt:lpstr>
      <vt:lpstr>ITERATOR Iterator is a behavioral design pattern that lets you traverse elements of a collection without exposing its underlying representation (list, stack, tree, etc.).</vt:lpstr>
      <vt:lpstr>Problem &amp; Solution</vt:lpstr>
      <vt:lpstr>Structure</vt:lpstr>
      <vt:lpstr>PowerPoint Presentation</vt:lpstr>
      <vt:lpstr>MEDIATOR Mediator is a behavioral design pattern that lets you reduce chaotic dependencies between objects. The pattern restricts direct communications between the objects and forces them to collaborate only via a mediator object.</vt:lpstr>
      <vt:lpstr>Problem &amp; Solution</vt:lpstr>
      <vt:lpstr>Structure</vt:lpstr>
      <vt:lpstr>PowerPoint Presentation</vt:lpstr>
      <vt:lpstr>MEMENTO  Memento is a behavioral design pattern that lets you save and restore the previous state of an object without revealing the details of its implementation.</vt:lpstr>
      <vt:lpstr>Problem &amp; Solution</vt:lpstr>
      <vt:lpstr>Structure</vt:lpstr>
      <vt:lpstr>PowerPoint Presentation</vt:lpstr>
      <vt:lpstr>OBSERVER  Observer is a behavioral design pattern that lets you define a subscription mechanism to notify multiple objects about any events that happen to the object they’re observing.</vt:lpstr>
      <vt:lpstr>Problem &amp; Solution</vt:lpstr>
      <vt:lpstr>Structure</vt:lpstr>
      <vt:lpstr>PowerPoint Presentation</vt:lpstr>
      <vt:lpstr>STATE  State is a behavioral design pattern that lets an object alter its behavior when its internal state changes. It appears as if the object changed its class.</vt:lpstr>
      <vt:lpstr>Problem &amp; Solution</vt:lpstr>
      <vt:lpstr>Structure</vt:lpstr>
      <vt:lpstr>PowerPoint Presentation</vt:lpstr>
      <vt:lpstr>STRATEGY Strategy is a behavioral design pattern that lets you define a family of algorithms, put each of them into a separate class, and make their objects interchangeable.</vt:lpstr>
      <vt:lpstr>Problem &amp; Solution</vt:lpstr>
      <vt:lpstr>Structure</vt:lpstr>
      <vt:lpstr>PowerPoint Presentation</vt:lpstr>
      <vt:lpstr>TEMPLATE METHOD Template Method is a behavioral design pattern that defines the skeleton of an algorithm in the superclass but lets subclasses override specific steps of the algorithm without changing its structure.</vt:lpstr>
      <vt:lpstr>Problem &amp; Solution</vt:lpstr>
      <vt:lpstr>Structure</vt:lpstr>
      <vt:lpstr>PowerPoint Presentation</vt:lpstr>
      <vt:lpstr>VISITOR Visitor is a behavioral design pattern that lets you separate algorithms from the objects on which they operate.</vt:lpstr>
      <vt:lpstr>Problem &amp; Solution</vt:lpstr>
      <vt:lpstr>Structure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236</cp:revision>
  <dcterms:created xsi:type="dcterms:W3CDTF">2024-08-09T17:51:35Z</dcterms:created>
  <dcterms:modified xsi:type="dcterms:W3CDTF">2025-06-29T15:36:20Z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